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1" r:id="rId5"/>
    <p:sldId id="262" r:id="rId6"/>
    <p:sldId id="259" r:id="rId7"/>
    <p:sldId id="263" r:id="rId8"/>
    <p:sldId id="260"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B5EDE498-A3F6-4378-B2D4-421B7D652614}" type="datetimeFigureOut">
              <a:rPr lang="en-GB" smtClean="0"/>
              <a:t>22/11/2020</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3248205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EDE498-A3F6-4378-B2D4-421B7D652614}"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3976652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EDE498-A3F6-4378-B2D4-421B7D652614}"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2240102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EDE498-A3F6-4378-B2D4-421B7D652614}"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1659661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EDE498-A3F6-4378-B2D4-421B7D652614}" type="datetimeFigureOut">
              <a:rPr lang="en-GB" smtClean="0"/>
              <a:t>22/11/2020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3265884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EDE498-A3F6-4378-B2D4-421B7D652614}" type="datetimeFigureOut">
              <a:rPr lang="en-GB" smtClean="0"/>
              <a:t>22/11/2020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4158007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EDE498-A3F6-4378-B2D4-421B7D652614}" type="datetimeFigureOut">
              <a:rPr lang="en-GB" smtClean="0"/>
              <a:t>22/11/2020</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1706834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EDE498-A3F6-4378-B2D4-421B7D652614}"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4026116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EDE498-A3F6-4378-B2D4-421B7D652614}"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117231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5EDE498-A3F6-4378-B2D4-421B7D652614}" type="datetimeFigureOut">
              <a:rPr lang="en-GB" smtClean="0"/>
              <a:t>22/11/2020</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1705288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5EDE498-A3F6-4378-B2D4-421B7D652614}"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4686000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B5EDE498-A3F6-4378-B2D4-421B7D652614}"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1207444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EDE498-A3F6-4378-B2D4-421B7D652614}"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31292067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5EDE498-A3F6-4378-B2D4-421B7D652614}" type="datetimeFigureOut">
              <a:rPr lang="en-GB" smtClean="0"/>
              <a:t>22/11/2020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39195423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5EDE498-A3F6-4378-B2D4-421B7D652614}" type="datetimeFigureOut">
              <a:rPr lang="en-GB" smtClean="0"/>
              <a:t>22/11/2020</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143138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5EDE498-A3F6-4378-B2D4-421B7D652614}"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9431803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B5EDE498-A3F6-4378-B2D4-421B7D652614}" type="datetimeFigureOut">
              <a:rPr lang="en-GB" smtClean="0"/>
              <a:t>22/11/2020</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1CDDAC6-BFE4-4122-8297-D8BBC3616E1D}" type="slidenum">
              <a:rPr lang="en-GB" smtClean="0"/>
              <a:t>‹#›</a:t>
            </a:fld>
            <a:endParaRPr lang="en-GB"/>
          </a:p>
        </p:txBody>
      </p:sp>
    </p:spTree>
    <p:extLst>
      <p:ext uri="{BB962C8B-B14F-4D97-AF65-F5344CB8AC3E}">
        <p14:creationId xmlns:p14="http://schemas.microsoft.com/office/powerpoint/2010/main" val="2432915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5EDE498-A3F6-4378-B2D4-421B7D652614}" type="datetimeFigureOut">
              <a:rPr lang="en-GB" smtClean="0"/>
              <a:t>22/11/2020</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1CDDAC6-BFE4-4122-8297-D8BBC3616E1D}" type="slidenum">
              <a:rPr lang="en-GB" smtClean="0"/>
              <a:t>‹#›</a:t>
            </a:fld>
            <a:endParaRPr lang="en-GB"/>
          </a:p>
        </p:txBody>
      </p:sp>
    </p:spTree>
    <p:extLst>
      <p:ext uri="{BB962C8B-B14F-4D97-AF65-F5344CB8AC3E}">
        <p14:creationId xmlns:p14="http://schemas.microsoft.com/office/powerpoint/2010/main" val="1572382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Collegium_Records" TargetMode="External"/><Relationship Id="rId2" Type="http://schemas.openxmlformats.org/officeDocument/2006/relationships/hyperlink" Target="https://en.wikipedia.org/wiki/Cambridge_Singers" TargetMode="External"/><Relationship Id="rId1" Type="http://schemas.openxmlformats.org/officeDocument/2006/relationships/slideLayout" Target="../slideLayouts/slideLayout3.xml"/><Relationship Id="rId5" Type="http://schemas.openxmlformats.org/officeDocument/2006/relationships/image" Target="../media/image4.jpeg"/><Relationship Id="rId4" Type="http://schemas.openxmlformats.org/officeDocument/2006/relationships/hyperlink" Target="https://en.wikipedia.org/wiki/Hemingford_Abbots"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ousLBf0q1y8" TargetMode="External"/><Relationship Id="rId2" Type="http://schemas.openxmlformats.org/officeDocument/2006/relationships/hyperlink" Target="https://www.youtube.com/watch?v=9gxoGGTicNI" TargetMode="External"/><Relationship Id="rId1" Type="http://schemas.openxmlformats.org/officeDocument/2006/relationships/slideLayout" Target="../slideLayouts/slideLayout6.xml"/><Relationship Id="rId6" Type="http://schemas.openxmlformats.org/officeDocument/2006/relationships/hyperlink" Target="https://www.youtube.com/watch?v=lB3uHEcsPZE&amp;list=PLXpQCRhZw2lb4G6O0qZH7OV2J2FRW7PW3&amp;index=20" TargetMode="External"/><Relationship Id="rId5" Type="http://schemas.openxmlformats.org/officeDocument/2006/relationships/hyperlink" Target="https://www.youtube.com/watch?v=tq8mgyBUJgk&amp;list=PLXpQCRhZw2lb4G6O0qZH7OV2J2FRW7PW3&amp;index=7" TargetMode="External"/><Relationship Id="rId4" Type="http://schemas.openxmlformats.org/officeDocument/2006/relationships/hyperlink" Target="https://www.youtube.com/watch?v=mdWOF7u624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D5D59-C369-46F2-82B3-150F1C137A23}"/>
              </a:ext>
            </a:extLst>
          </p:cNvPr>
          <p:cNvSpPr>
            <a:spLocks noGrp="1"/>
          </p:cNvSpPr>
          <p:nvPr>
            <p:ph type="ctrTitle"/>
          </p:nvPr>
        </p:nvSpPr>
        <p:spPr/>
        <p:txBody>
          <a:bodyPr/>
          <a:lstStyle/>
          <a:p>
            <a:r>
              <a:rPr lang="en-GB" sz="8000" dirty="0"/>
              <a:t>John Rutter</a:t>
            </a:r>
          </a:p>
        </p:txBody>
      </p:sp>
      <p:sp>
        <p:nvSpPr>
          <p:cNvPr id="3" name="Subtitle 2">
            <a:extLst>
              <a:ext uri="{FF2B5EF4-FFF2-40B4-BE49-F238E27FC236}">
                <a16:creationId xmlns:a16="http://schemas.microsoft.com/office/drawing/2014/main" id="{A132EA6C-C35A-4B74-B009-D63487BBB940}"/>
              </a:ext>
            </a:extLst>
          </p:cNvPr>
          <p:cNvSpPr>
            <a:spLocks noGrp="1"/>
          </p:cNvSpPr>
          <p:nvPr>
            <p:ph type="subTitle" idx="1"/>
          </p:nvPr>
        </p:nvSpPr>
        <p:spPr/>
        <p:txBody>
          <a:bodyPr>
            <a:normAutofit/>
          </a:bodyPr>
          <a:lstStyle/>
          <a:p>
            <a:r>
              <a:rPr lang="en-GB" sz="2800" dirty="0"/>
              <a:t>Composer of the Month – December 2020</a:t>
            </a:r>
          </a:p>
        </p:txBody>
      </p:sp>
      <p:pic>
        <p:nvPicPr>
          <p:cNvPr id="1026" name="Picture 2" descr="John Rutter Biography">
            <a:extLst>
              <a:ext uri="{FF2B5EF4-FFF2-40B4-BE49-F238E27FC236}">
                <a16:creationId xmlns:a16="http://schemas.microsoft.com/office/drawing/2014/main" id="{FEBF3FAB-F0D6-4A2E-AD95-46C860D8F5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7840" y="1754298"/>
            <a:ext cx="4046823" cy="2677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3351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A6A07-8F1A-43E8-9CA5-2B2A9E2C5CC2}"/>
              </a:ext>
            </a:extLst>
          </p:cNvPr>
          <p:cNvSpPr>
            <a:spLocks noGrp="1"/>
          </p:cNvSpPr>
          <p:nvPr>
            <p:ph type="title"/>
          </p:nvPr>
        </p:nvSpPr>
        <p:spPr/>
        <p:txBody>
          <a:bodyPr/>
          <a:lstStyle/>
          <a:p>
            <a:r>
              <a:rPr lang="en-GB" dirty="0"/>
              <a:t>Who is John Rutter?</a:t>
            </a:r>
          </a:p>
        </p:txBody>
      </p:sp>
      <p:sp>
        <p:nvSpPr>
          <p:cNvPr id="3" name="Content Placeholder 2">
            <a:extLst>
              <a:ext uri="{FF2B5EF4-FFF2-40B4-BE49-F238E27FC236}">
                <a16:creationId xmlns:a16="http://schemas.microsoft.com/office/drawing/2014/main" id="{323A599A-4DD1-4595-A5A2-BFE501A8B4E0}"/>
              </a:ext>
            </a:extLst>
          </p:cNvPr>
          <p:cNvSpPr>
            <a:spLocks noGrp="1"/>
          </p:cNvSpPr>
          <p:nvPr>
            <p:ph idx="1"/>
          </p:nvPr>
        </p:nvSpPr>
        <p:spPr>
          <a:xfrm>
            <a:off x="418108" y="2287102"/>
            <a:ext cx="6346675" cy="4388905"/>
          </a:xfrm>
        </p:spPr>
        <p:txBody>
          <a:bodyPr>
            <a:normAutofit/>
          </a:bodyPr>
          <a:lstStyle/>
          <a:p>
            <a:r>
              <a:rPr lang="en-GB" sz="2000" dirty="0"/>
              <a:t>John Rutter is an English composer and conductor, associated mainly with </a:t>
            </a:r>
            <a:r>
              <a:rPr lang="en-GB" sz="2000" b="1" dirty="0"/>
              <a:t>choral</a:t>
            </a:r>
            <a:r>
              <a:rPr lang="en-GB" sz="2000" dirty="0"/>
              <a:t> music who was born in 1945.  </a:t>
            </a:r>
          </a:p>
          <a:p>
            <a:r>
              <a:rPr lang="en-GB" sz="2000" dirty="0"/>
              <a:t>His larger choral works, </a:t>
            </a:r>
            <a:r>
              <a:rPr lang="en-GB" sz="2000" i="1" dirty="0"/>
              <a:t>Gloria</a:t>
            </a:r>
            <a:r>
              <a:rPr lang="en-GB" sz="2000" dirty="0"/>
              <a:t>, </a:t>
            </a:r>
            <a:r>
              <a:rPr lang="en-GB" sz="2000" i="1" dirty="0"/>
              <a:t>Requiem</a:t>
            </a:r>
            <a:r>
              <a:rPr lang="en-GB" sz="2000" dirty="0"/>
              <a:t>, </a:t>
            </a:r>
            <a:r>
              <a:rPr lang="en-GB" sz="2000" i="1" dirty="0"/>
              <a:t>Magnificat</a:t>
            </a:r>
            <a:r>
              <a:rPr lang="en-GB" sz="2000" dirty="0"/>
              <a:t>, </a:t>
            </a:r>
            <a:r>
              <a:rPr lang="en-GB" sz="2000" i="1" dirty="0"/>
              <a:t>Mass of the Children</a:t>
            </a:r>
            <a:r>
              <a:rPr lang="en-GB" sz="2000" dirty="0"/>
              <a:t>, </a:t>
            </a:r>
            <a:r>
              <a:rPr lang="en-GB" sz="2000" i="1" dirty="0"/>
              <a:t>The Gift of Life</a:t>
            </a:r>
            <a:r>
              <a:rPr lang="en-GB" sz="2000" dirty="0"/>
              <a:t>, and </a:t>
            </a:r>
            <a:r>
              <a:rPr lang="en-GB" sz="2000" i="1" dirty="0"/>
              <a:t>Visions</a:t>
            </a:r>
            <a:r>
              <a:rPr lang="en-GB" sz="2000" dirty="0"/>
              <a:t>, are widely performed around the world, and many of his shorter pieces such as </a:t>
            </a:r>
            <a:r>
              <a:rPr lang="en-GB" sz="2000" i="1" dirty="0"/>
              <a:t>The Lord bless you and keep you</a:t>
            </a:r>
            <a:r>
              <a:rPr lang="en-GB" sz="2000" dirty="0"/>
              <a:t>, </a:t>
            </a:r>
            <a:r>
              <a:rPr lang="en-GB" sz="2000" i="1" dirty="0"/>
              <a:t>For the beauty of the earth</a:t>
            </a:r>
            <a:r>
              <a:rPr lang="en-GB" sz="2000" dirty="0"/>
              <a:t>, </a:t>
            </a:r>
            <a:r>
              <a:rPr lang="en-GB" sz="2000" i="1" dirty="0"/>
              <a:t>This is the day </a:t>
            </a:r>
            <a:r>
              <a:rPr lang="en-GB" sz="2000" dirty="0"/>
              <a:t>and </a:t>
            </a:r>
            <a:r>
              <a:rPr lang="en-GB" sz="2000" i="1" dirty="0"/>
              <a:t>All things bright and beautiful</a:t>
            </a:r>
            <a:r>
              <a:rPr lang="en-GB" sz="2000" dirty="0"/>
              <a:t> have become very popular songs for choirs.</a:t>
            </a:r>
          </a:p>
        </p:txBody>
      </p:sp>
      <p:pic>
        <p:nvPicPr>
          <p:cNvPr id="2050" name="Picture 2" descr="Rutter: 10 facts about the great composer - Classic FM">
            <a:extLst>
              <a:ext uri="{FF2B5EF4-FFF2-40B4-BE49-F238E27FC236}">
                <a16:creationId xmlns:a16="http://schemas.microsoft.com/office/drawing/2014/main" id="{E75600F0-D2D8-45F6-AF0F-5DD680D861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0649" y="2785840"/>
            <a:ext cx="4176228" cy="3098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470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9DE8B-D781-4173-A06E-E073CD94C62D}"/>
              </a:ext>
            </a:extLst>
          </p:cNvPr>
          <p:cNvSpPr>
            <a:spLocks noGrp="1"/>
          </p:cNvSpPr>
          <p:nvPr>
            <p:ph type="title"/>
          </p:nvPr>
        </p:nvSpPr>
        <p:spPr>
          <a:xfrm>
            <a:off x="1154954" y="973668"/>
            <a:ext cx="9054366" cy="706964"/>
          </a:xfrm>
        </p:spPr>
        <p:txBody>
          <a:bodyPr/>
          <a:lstStyle/>
          <a:p>
            <a:r>
              <a:rPr lang="en-GB" dirty="0"/>
              <a:t>How did John’s interest in music begin?</a:t>
            </a:r>
          </a:p>
        </p:txBody>
      </p:sp>
      <p:sp>
        <p:nvSpPr>
          <p:cNvPr id="3" name="Content Placeholder 2">
            <a:extLst>
              <a:ext uri="{FF2B5EF4-FFF2-40B4-BE49-F238E27FC236}">
                <a16:creationId xmlns:a16="http://schemas.microsoft.com/office/drawing/2014/main" id="{FF0716F2-52C7-4F3B-852A-B225973F3E66}"/>
              </a:ext>
            </a:extLst>
          </p:cNvPr>
          <p:cNvSpPr>
            <a:spLocks noGrp="1"/>
          </p:cNvSpPr>
          <p:nvPr>
            <p:ph idx="1"/>
          </p:nvPr>
        </p:nvSpPr>
        <p:spPr/>
        <p:txBody>
          <a:bodyPr/>
          <a:lstStyle/>
          <a:p>
            <a:r>
              <a:rPr lang="en-GB" dirty="0"/>
              <a:t>“I’ve known I wanted to be a musician ever since I could walk and talk, and the story is true that I first discovered music at home when I lifted the lid of the old upright piano in my parents’ London apartment and started to prod the keys, while at nursery school I sang along loudly with all the other kids at morning assembly each day. My bewildered parents, probably driven crazy by the hours of piano improvisation and piping treble singing they endured, thought that if you can’t stop it at least get him to do it better, so they sent me at age seven for piano lessons.”</a:t>
            </a:r>
          </a:p>
          <a:p>
            <a:endParaRPr lang="en-GB" dirty="0"/>
          </a:p>
          <a:p>
            <a:pPr marL="0" indent="0">
              <a:buNone/>
            </a:pPr>
            <a:r>
              <a:rPr lang="en-GB" dirty="0"/>
              <a:t>John Rutter</a:t>
            </a:r>
          </a:p>
        </p:txBody>
      </p:sp>
    </p:spTree>
    <p:extLst>
      <p:ext uri="{BB962C8B-B14F-4D97-AF65-F5344CB8AC3E}">
        <p14:creationId xmlns:p14="http://schemas.microsoft.com/office/powerpoint/2010/main" val="36305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E2A55-391E-473A-A91F-3082FCDF955B}"/>
              </a:ext>
            </a:extLst>
          </p:cNvPr>
          <p:cNvSpPr>
            <a:spLocks noGrp="1"/>
          </p:cNvSpPr>
          <p:nvPr>
            <p:ph type="title"/>
          </p:nvPr>
        </p:nvSpPr>
        <p:spPr/>
        <p:txBody>
          <a:bodyPr/>
          <a:lstStyle/>
          <a:p>
            <a:br>
              <a:rPr lang="en-GB" dirty="0"/>
            </a:br>
            <a:br>
              <a:rPr lang="en-GB" dirty="0"/>
            </a:br>
            <a:br>
              <a:rPr lang="en-GB" dirty="0"/>
            </a:br>
            <a:r>
              <a:rPr lang="en-GB" dirty="0"/>
              <a:t>The Cambridge Singers</a:t>
            </a:r>
          </a:p>
        </p:txBody>
      </p:sp>
      <p:sp>
        <p:nvSpPr>
          <p:cNvPr id="3" name="Text Placeholder 2">
            <a:extLst>
              <a:ext uri="{FF2B5EF4-FFF2-40B4-BE49-F238E27FC236}">
                <a16:creationId xmlns:a16="http://schemas.microsoft.com/office/drawing/2014/main" id="{4950818D-4323-40A3-880B-9EEF617C5F03}"/>
              </a:ext>
            </a:extLst>
          </p:cNvPr>
          <p:cNvSpPr>
            <a:spLocks noGrp="1"/>
          </p:cNvSpPr>
          <p:nvPr>
            <p:ph type="body" idx="1"/>
          </p:nvPr>
        </p:nvSpPr>
        <p:spPr>
          <a:xfrm>
            <a:off x="7046480" y="1447060"/>
            <a:ext cx="4351025" cy="4295643"/>
          </a:xfrm>
        </p:spPr>
        <p:txBody>
          <a:bodyPr>
            <a:normAutofit lnSpcReduction="10000"/>
          </a:bodyPr>
          <a:lstStyle/>
          <a:p>
            <a:r>
              <a:rPr lang="en-GB" dirty="0"/>
              <a:t>In 1981, Rutter founded his own choir, the </a:t>
            </a:r>
            <a:r>
              <a:rPr lang="en-GB" dirty="0">
                <a:hlinkClick r:id="rId2" tooltip="Cambridge Singers"/>
              </a:rPr>
              <a:t>Cambridge Singers</a:t>
            </a:r>
            <a:r>
              <a:rPr lang="en-GB" dirty="0"/>
              <a:t>, which he conducts and with which he has made many recordings of sacred choral repertoire (including his own works), particularly under his own label </a:t>
            </a:r>
            <a:r>
              <a:rPr lang="en-GB" i="1" dirty="0">
                <a:hlinkClick r:id="rId3" tooltip="Collegium Records"/>
              </a:rPr>
              <a:t>Collegium Records</a:t>
            </a:r>
            <a:r>
              <a:rPr lang="en-GB" dirty="0"/>
              <a:t>. He lives in </a:t>
            </a:r>
            <a:r>
              <a:rPr lang="en-GB" dirty="0">
                <a:hlinkClick r:id="rId4" tooltip="Hemingford Abbots"/>
              </a:rPr>
              <a:t>Hemingford Abbots</a:t>
            </a:r>
            <a:r>
              <a:rPr lang="en-GB" dirty="0"/>
              <a:t> in Cambridgeshire and frequently conducts many choirs and orchestras around the world.</a:t>
            </a:r>
          </a:p>
        </p:txBody>
      </p:sp>
      <p:pic>
        <p:nvPicPr>
          <p:cNvPr id="5122" name="Picture 2" descr="An Introduction to the Cambridge Singers - John Rutter &amp; The Cambridge  Singers">
            <a:extLst>
              <a:ext uri="{FF2B5EF4-FFF2-40B4-BE49-F238E27FC236}">
                <a16:creationId xmlns:a16="http://schemas.microsoft.com/office/drawing/2014/main" id="{720CA606-36B0-4D30-8331-875E39A884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51245" y="724268"/>
            <a:ext cx="3039863" cy="3039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6963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B91E-14C5-49A0-A672-D8D4B9E1E9C6}"/>
              </a:ext>
            </a:extLst>
          </p:cNvPr>
          <p:cNvSpPr>
            <a:spLocks noGrp="1"/>
          </p:cNvSpPr>
          <p:nvPr>
            <p:ph type="title"/>
          </p:nvPr>
        </p:nvSpPr>
        <p:spPr>
          <a:xfrm>
            <a:off x="1154954" y="973668"/>
            <a:ext cx="9631415" cy="706964"/>
          </a:xfrm>
        </p:spPr>
        <p:txBody>
          <a:bodyPr/>
          <a:lstStyle/>
          <a:p>
            <a:r>
              <a:rPr lang="en-GB" dirty="0"/>
              <a:t>Mrs Jeffery has met and sung with him!!!</a:t>
            </a:r>
          </a:p>
        </p:txBody>
      </p:sp>
      <p:pic>
        <p:nvPicPr>
          <p:cNvPr id="6" name="Content Placeholder 5">
            <a:extLst>
              <a:ext uri="{FF2B5EF4-FFF2-40B4-BE49-F238E27FC236}">
                <a16:creationId xmlns:a16="http://schemas.microsoft.com/office/drawing/2014/main" id="{60CA5457-BE8D-49F6-9A6D-F522AEA5646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54954" y="2305460"/>
            <a:ext cx="6108754" cy="4369456"/>
          </a:xfrm>
        </p:spPr>
      </p:pic>
      <p:sp>
        <p:nvSpPr>
          <p:cNvPr id="3" name="TextBox 2">
            <a:extLst>
              <a:ext uri="{FF2B5EF4-FFF2-40B4-BE49-F238E27FC236}">
                <a16:creationId xmlns:a16="http://schemas.microsoft.com/office/drawing/2014/main" id="{E6446620-EBB8-45A6-B75A-75288CA9F98A}"/>
              </a:ext>
            </a:extLst>
          </p:cNvPr>
          <p:cNvSpPr txBox="1"/>
          <p:nvPr/>
        </p:nvSpPr>
        <p:spPr>
          <a:xfrm>
            <a:off x="8007658" y="3559946"/>
            <a:ext cx="3488925" cy="1077218"/>
          </a:xfrm>
          <a:prstGeom prst="rect">
            <a:avLst/>
          </a:prstGeom>
          <a:noFill/>
        </p:spPr>
        <p:txBody>
          <a:bodyPr wrap="square" rtlCol="0">
            <a:spAutoFit/>
          </a:bodyPr>
          <a:lstStyle/>
          <a:p>
            <a:r>
              <a:rPr lang="en-GB" sz="3200" dirty="0"/>
              <a:t>Can you find her in this photo?</a:t>
            </a:r>
          </a:p>
        </p:txBody>
      </p:sp>
    </p:spTree>
    <p:extLst>
      <p:ext uri="{BB962C8B-B14F-4D97-AF65-F5344CB8AC3E}">
        <p14:creationId xmlns:p14="http://schemas.microsoft.com/office/powerpoint/2010/main" val="3627154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FAE6D-8D75-4D8A-9418-BC795FBFAC06}"/>
              </a:ext>
            </a:extLst>
          </p:cNvPr>
          <p:cNvSpPr>
            <a:spLocks noGrp="1"/>
          </p:cNvSpPr>
          <p:nvPr>
            <p:ph type="title"/>
          </p:nvPr>
        </p:nvSpPr>
        <p:spPr/>
        <p:txBody>
          <a:bodyPr/>
          <a:lstStyle/>
          <a:p>
            <a:pPr algn="ctr"/>
            <a:r>
              <a:rPr lang="en-GB" sz="4000" dirty="0"/>
              <a:t>Mr Christmas!</a:t>
            </a:r>
          </a:p>
        </p:txBody>
      </p:sp>
      <p:sp>
        <p:nvSpPr>
          <p:cNvPr id="4" name="Text Placeholder 3">
            <a:extLst>
              <a:ext uri="{FF2B5EF4-FFF2-40B4-BE49-F238E27FC236}">
                <a16:creationId xmlns:a16="http://schemas.microsoft.com/office/drawing/2014/main" id="{66CA3B1A-CF25-4EAA-A5D4-3026A301FA63}"/>
              </a:ext>
            </a:extLst>
          </p:cNvPr>
          <p:cNvSpPr>
            <a:spLocks noGrp="1"/>
          </p:cNvSpPr>
          <p:nvPr>
            <p:ph type="body" sz="half" idx="2"/>
          </p:nvPr>
        </p:nvSpPr>
        <p:spPr/>
        <p:txBody>
          <a:bodyPr>
            <a:normAutofit lnSpcReduction="10000"/>
          </a:bodyPr>
          <a:lstStyle/>
          <a:p>
            <a:r>
              <a:rPr lang="en-GB" sz="2400" dirty="0"/>
              <a:t>John is most famous for his Christmas carols – choirs around the world sing his beautiful Christmas music every year.</a:t>
            </a:r>
          </a:p>
        </p:txBody>
      </p:sp>
      <p:pic>
        <p:nvPicPr>
          <p:cNvPr id="3074" name="Picture 2" descr="The John Rutter Christmas Album – John Rutter">
            <a:extLst>
              <a:ext uri="{FF2B5EF4-FFF2-40B4-BE49-F238E27FC236}">
                <a16:creationId xmlns:a16="http://schemas.microsoft.com/office/drawing/2014/main" id="{518F15E3-2576-4A5D-BC5A-A865EA9A559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04744" y="1580388"/>
            <a:ext cx="4343400" cy="4306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8698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5E29F6-E3B1-49DA-952D-6541D8E73F44}"/>
              </a:ext>
            </a:extLst>
          </p:cNvPr>
          <p:cNvSpPr>
            <a:spLocks noGrp="1"/>
          </p:cNvSpPr>
          <p:nvPr>
            <p:ph type="title"/>
          </p:nvPr>
        </p:nvSpPr>
        <p:spPr/>
        <p:txBody>
          <a:bodyPr/>
          <a:lstStyle/>
          <a:p>
            <a:r>
              <a:rPr lang="en-GB" dirty="0">
                <a:solidFill>
                  <a:schemeClr val="bg1"/>
                </a:solidFill>
                <a:latin typeface="Arial" panose="020B0604020202020204" pitchFamily="34" charset="0"/>
              </a:rPr>
              <a:t>The most celebrated and successful composer of carols alive today</a:t>
            </a:r>
            <a:endParaRPr lang="en-GB" dirty="0">
              <a:solidFill>
                <a:schemeClr val="bg1"/>
              </a:solidFill>
            </a:endParaRPr>
          </a:p>
        </p:txBody>
      </p:sp>
      <p:sp>
        <p:nvSpPr>
          <p:cNvPr id="5" name="TextBox 4">
            <a:extLst>
              <a:ext uri="{FF2B5EF4-FFF2-40B4-BE49-F238E27FC236}">
                <a16:creationId xmlns:a16="http://schemas.microsoft.com/office/drawing/2014/main" id="{A951FFCC-0B49-46AE-92DC-357AAD7E54E2}"/>
              </a:ext>
            </a:extLst>
          </p:cNvPr>
          <p:cNvSpPr txBox="1"/>
          <p:nvPr/>
        </p:nvSpPr>
        <p:spPr>
          <a:xfrm>
            <a:off x="7022237" y="3852909"/>
            <a:ext cx="2583402" cy="369332"/>
          </a:xfrm>
          <a:prstGeom prst="rect">
            <a:avLst/>
          </a:prstGeom>
          <a:noFill/>
        </p:spPr>
        <p:txBody>
          <a:bodyPr wrap="square" rtlCol="0">
            <a:spAutoFit/>
          </a:bodyPr>
          <a:lstStyle/>
          <a:p>
            <a:r>
              <a:rPr lang="en-GB" dirty="0"/>
              <a:t>Sue Lawley</a:t>
            </a:r>
          </a:p>
        </p:txBody>
      </p:sp>
      <p:sp>
        <p:nvSpPr>
          <p:cNvPr id="6" name="Text Placeholder 5">
            <a:extLst>
              <a:ext uri="{FF2B5EF4-FFF2-40B4-BE49-F238E27FC236}">
                <a16:creationId xmlns:a16="http://schemas.microsoft.com/office/drawing/2014/main" id="{B4F14CC0-2141-43FD-B789-D9C2BD9F89D8}"/>
              </a:ext>
            </a:extLst>
          </p:cNvPr>
          <p:cNvSpPr>
            <a:spLocks noGrp="1"/>
          </p:cNvSpPr>
          <p:nvPr>
            <p:ph type="body" sz="half" idx="2"/>
          </p:nvPr>
        </p:nvSpPr>
        <p:spPr/>
        <p:txBody>
          <a:bodyPr/>
          <a:lstStyle/>
          <a:p>
            <a:endParaRPr lang="en-GB" dirty="0"/>
          </a:p>
        </p:txBody>
      </p:sp>
      <p:pic>
        <p:nvPicPr>
          <p:cNvPr id="7" name="Picture 4" descr="Meet John | John Rutter">
            <a:extLst>
              <a:ext uri="{FF2B5EF4-FFF2-40B4-BE49-F238E27FC236}">
                <a16:creationId xmlns:a16="http://schemas.microsoft.com/office/drawing/2014/main" id="{0FCC26C4-A113-451E-A023-7C653434B2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8383" y="3310515"/>
            <a:ext cx="4279037" cy="2858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23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794B5-BA2A-4535-8348-01B59061EFB0}"/>
              </a:ext>
            </a:extLst>
          </p:cNvPr>
          <p:cNvSpPr>
            <a:spLocks noGrp="1"/>
          </p:cNvSpPr>
          <p:nvPr>
            <p:ph type="title"/>
          </p:nvPr>
        </p:nvSpPr>
        <p:spPr/>
        <p:txBody>
          <a:bodyPr/>
          <a:lstStyle/>
          <a:p>
            <a:r>
              <a:rPr lang="en-GB" dirty="0"/>
              <a:t>Listen to these wonderful festive pieces by John Rutter:</a:t>
            </a:r>
          </a:p>
        </p:txBody>
      </p:sp>
      <p:sp>
        <p:nvSpPr>
          <p:cNvPr id="6" name="Text Placeholder 3">
            <a:extLst>
              <a:ext uri="{FF2B5EF4-FFF2-40B4-BE49-F238E27FC236}">
                <a16:creationId xmlns:a16="http://schemas.microsoft.com/office/drawing/2014/main" id="{8A142868-746D-40B0-8AAF-18B761B94A5B}"/>
              </a:ext>
            </a:extLst>
          </p:cNvPr>
          <p:cNvSpPr txBox="1">
            <a:spLocks/>
          </p:cNvSpPr>
          <p:nvPr/>
        </p:nvSpPr>
        <p:spPr>
          <a:xfrm>
            <a:off x="497151" y="2858610"/>
            <a:ext cx="11088208" cy="3790765"/>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dirty="0"/>
              <a:t>Star Carol - </a:t>
            </a:r>
            <a:r>
              <a:rPr lang="en-GB" dirty="0">
                <a:hlinkClick r:id="rId2"/>
              </a:rPr>
              <a:t>https://www.youtube.com/watch?v=9gxoGGTicNI</a:t>
            </a:r>
            <a:endParaRPr lang="en-GB" dirty="0"/>
          </a:p>
          <a:p>
            <a:r>
              <a:rPr lang="en-GB" dirty="0"/>
              <a:t>The Shepherd’s Pipe Carol - </a:t>
            </a:r>
            <a:r>
              <a:rPr lang="en-GB" dirty="0">
                <a:hlinkClick r:id="rId3"/>
              </a:rPr>
              <a:t>https://www.youtube.com/watch?v=ousLBf0q1y8</a:t>
            </a:r>
            <a:r>
              <a:rPr lang="en-GB" dirty="0"/>
              <a:t> </a:t>
            </a:r>
          </a:p>
          <a:p>
            <a:r>
              <a:rPr lang="en-GB" dirty="0"/>
              <a:t>Christmas Lullaby - </a:t>
            </a:r>
            <a:r>
              <a:rPr lang="en-GB" dirty="0">
                <a:hlinkClick r:id="rId4"/>
              </a:rPr>
              <a:t>https://www.youtube.com/watch?v=mdWOF7u624U</a:t>
            </a:r>
            <a:r>
              <a:rPr lang="en-GB" dirty="0"/>
              <a:t> </a:t>
            </a:r>
          </a:p>
          <a:p>
            <a:r>
              <a:rPr lang="en-GB" dirty="0"/>
              <a:t>Nativity Carol - </a:t>
            </a:r>
            <a:r>
              <a:rPr lang="en-GB" dirty="0">
                <a:hlinkClick r:id="rId5"/>
              </a:rPr>
              <a:t>https://www.youtube.com/watch?v=tq8mgyBUJgk&amp;list=PLXpQCRhZw2lb4G6O0qZH7OV2J2FRW7PW3&amp;index=7</a:t>
            </a:r>
            <a:r>
              <a:rPr lang="en-GB" dirty="0"/>
              <a:t> </a:t>
            </a:r>
          </a:p>
          <a:p>
            <a:r>
              <a:rPr lang="en-GB" dirty="0"/>
              <a:t>Deck the Hall - </a:t>
            </a:r>
            <a:r>
              <a:rPr lang="en-GB" dirty="0">
                <a:hlinkClick r:id="rId6"/>
              </a:rPr>
              <a:t>https://www.youtube.com/watch?v=lB3uHEcsPZE&amp;list=PLXpQCRhZw2lb4G6O0qZH7OV2J2FRW7PW3&amp;index=20</a:t>
            </a:r>
            <a:r>
              <a:rPr lang="en-GB" dirty="0"/>
              <a:t> </a:t>
            </a:r>
          </a:p>
        </p:txBody>
      </p:sp>
    </p:spTree>
    <p:extLst>
      <p:ext uri="{BB962C8B-B14F-4D97-AF65-F5344CB8AC3E}">
        <p14:creationId xmlns:p14="http://schemas.microsoft.com/office/powerpoint/2010/main" val="38429242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46</TotalTime>
  <Words>477</Words>
  <Application>Microsoft Office PowerPoint</Application>
  <PresentationFormat>Widescreen</PresentationFormat>
  <Paragraphs>23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Gothic</vt:lpstr>
      <vt:lpstr>Wingdings 3</vt:lpstr>
      <vt:lpstr>Ion Boardroom</vt:lpstr>
      <vt:lpstr>John Rutter</vt:lpstr>
      <vt:lpstr>Who is John Rutter?</vt:lpstr>
      <vt:lpstr>How did John’s interest in music begin?</vt:lpstr>
      <vt:lpstr>   The Cambridge Singers</vt:lpstr>
      <vt:lpstr>Mrs Jeffery has met and sung with him!!!</vt:lpstr>
      <vt:lpstr>Mr Christmas!</vt:lpstr>
      <vt:lpstr>The most celebrated and successful composer of carols alive today</vt:lpstr>
      <vt:lpstr>Listen to these wonderful festive pieces by John Rutter: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John Rutter</dc:title>
  <dc:creator>Rachel Jeffery</dc:creator>
  <cp:lastModifiedBy>Rachel Jeffery</cp:lastModifiedBy>
  <cp:revision>6</cp:revision>
  <dcterms:created xsi:type="dcterms:W3CDTF">2020-11-22T14:21:48Z</dcterms:created>
  <dcterms:modified xsi:type="dcterms:W3CDTF">2020-11-22T15:10:16Z</dcterms:modified>
</cp:coreProperties>
</file>