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8" r:id="rId2"/>
    <p:sldId id="294" r:id="rId3"/>
    <p:sldId id="295" r:id="rId4"/>
    <p:sldId id="368" r:id="rId5"/>
    <p:sldId id="342" r:id="rId6"/>
  </p:sldIdLst>
  <p:sldSz cx="9144000" cy="6858000" type="screen4x3"/>
  <p:notesSz cx="6858000" cy="9144000"/>
  <p:embeddedFontLst>
    <p:embeddedFont>
      <p:font typeface="Tuffy-TTF" panose="020B0603060100000000" charset="0"/>
      <p:regular r:id="rId9"/>
      <p:bold r:id="rId10"/>
      <p:italic r:id="rId11"/>
      <p:boldItalic r:id="rId12"/>
    </p:embeddedFont>
    <p:embeddedFont>
      <p:font typeface="Twinkl" panose="020B0604020202020204" charset="0"/>
      <p:regular r:id="rId13"/>
      <p:bold r:id="rId14"/>
    </p:embeddedFont>
    <p:embeddedFont>
      <p:font typeface="Twinkl SemiBold" charset="0"/>
      <p:regular r:id="rId15"/>
      <p:bold r:id="rId1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506C"/>
    <a:srgbClr val="2DB6BE"/>
    <a:srgbClr val="F08219"/>
    <a:srgbClr val="F08115"/>
    <a:srgbClr val="00A7E6"/>
    <a:srgbClr val="F6BC93"/>
    <a:srgbClr val="87BD31"/>
    <a:srgbClr val="7767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422" autoAdjust="0"/>
    <p:restoredTop sz="94660"/>
  </p:normalViewPr>
  <p:slideViewPr>
    <p:cSldViewPr showGuides="1">
      <p:cViewPr varScale="1">
        <p:scale>
          <a:sx n="72" d="100"/>
          <a:sy n="72" d="100"/>
        </p:scale>
        <p:origin x="1656" y="78"/>
      </p:cViewPr>
      <p:guideLst>
        <p:guide orient="horz" pos="2205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F63733D-81B3-444F-B494-E4811A1EC05D}" type="datetimeFigureOut">
              <a:rPr lang="en-GB"/>
              <a:pPr>
                <a:defRPr/>
              </a:pPr>
              <a:t>20/01/2021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186D45A2-8A4C-4BFF-AFF0-6C70BF32A20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52902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2DB8EB54-7BBB-471B-BBAA-48F8E32620FB}" type="datetimeFigureOut">
              <a:rPr lang="en-GB"/>
              <a:pPr>
                <a:defRPr/>
              </a:pPr>
              <a:t>20/01/2021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5C322B30-BF56-43D4-A850-9C6AF948A54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30872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twinkl.co.uk/resources/twinkl-life" TargetMode="Externa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twinkl-life" TargetMode="Externa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A picture containing room&#10;&#10;Description automatically generated">
            <a:extLst>
              <a:ext uri="{FF2B5EF4-FFF2-40B4-BE49-F238E27FC236}">
                <a16:creationId xmlns:a16="http://schemas.microsoft.com/office/drawing/2014/main" id="{E3DFA1EE-026A-7641-AC9A-A1DDE5EB316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A picture containing room&#10;&#10;Description automatically generated">
            <a:extLst>
              <a:ext uri="{FF2B5EF4-FFF2-40B4-BE49-F238E27FC236}">
                <a16:creationId xmlns:a16="http://schemas.microsoft.com/office/drawing/2014/main" id="{1EF2FB4A-4AC7-9842-9279-CD3A2EB6A4B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>
            <a:hlinkClick r:id="rId6"/>
            <a:extLst>
              <a:ext uri="{FF2B5EF4-FFF2-40B4-BE49-F238E27FC236}">
                <a16:creationId xmlns:a16="http://schemas.microsoft.com/office/drawing/2014/main" id="{D4A418F4-9444-9149-BAF3-B60CD66408F1}"/>
              </a:ext>
            </a:extLst>
          </p:cNvPr>
          <p:cNvSpPr/>
          <p:nvPr userDrawn="1"/>
        </p:nvSpPr>
        <p:spPr>
          <a:xfrm>
            <a:off x="4067944" y="5373216"/>
            <a:ext cx="1152128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571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large, bird&#10;&#10;Description automatically generated">
            <a:extLst>
              <a:ext uri="{FF2B5EF4-FFF2-40B4-BE49-F238E27FC236}">
                <a16:creationId xmlns:a16="http://schemas.microsoft.com/office/drawing/2014/main" id="{472D0F3D-8349-4A43-A4F5-DB0D7AC1DE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4704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large, bird&#10;&#10;Description automatically generated">
            <a:extLst>
              <a:ext uri="{FF2B5EF4-FFF2-40B4-BE49-F238E27FC236}">
                <a16:creationId xmlns:a16="http://schemas.microsoft.com/office/drawing/2014/main" id="{6BB31F57-8241-BE4E-BB95-B0D8F6A4ED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1611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large, bird&#10;&#10;Description automatically generated">
            <a:extLst>
              <a:ext uri="{FF2B5EF4-FFF2-40B4-BE49-F238E27FC236}">
                <a16:creationId xmlns:a16="http://schemas.microsoft.com/office/drawing/2014/main" id="{6420CD42-7679-9549-9381-F721DE7182F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434811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&#10;&#10;Description automatically generated">
            <a:extLst>
              <a:ext uri="{FF2B5EF4-FFF2-40B4-BE49-F238E27FC236}">
                <a16:creationId xmlns:a16="http://schemas.microsoft.com/office/drawing/2014/main" id="{84E49750-7D76-3B4F-9C65-2A80A403A15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3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A76EC524-73E6-6441-A233-C2BFC2E9687D}"/>
              </a:ext>
            </a:extLst>
          </p:cNvPr>
          <p:cNvSpPr/>
          <p:nvPr userDrawn="1"/>
        </p:nvSpPr>
        <p:spPr>
          <a:xfrm>
            <a:off x="3995936" y="2996952"/>
            <a:ext cx="1080120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252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large, bird&#10;&#10;Description automatically generated">
            <a:extLst>
              <a:ext uri="{FF2B5EF4-FFF2-40B4-BE49-F238E27FC236}">
                <a16:creationId xmlns:a16="http://schemas.microsoft.com/office/drawing/2014/main" id="{2136088F-0C13-3245-B4FB-43F64572D7A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975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43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2068513" y="1473200"/>
            <a:ext cx="2359025" cy="1655763"/>
          </a:xfrm>
          <a:prstGeom prst="wedgeRoundRectCallout">
            <a:avLst>
              <a:gd name="adj1" fmla="val -31703"/>
              <a:gd name="adj2" fmla="val 66589"/>
              <a:gd name="adj3" fmla="val 16667"/>
            </a:avLst>
          </a:prstGeom>
          <a:solidFill>
            <a:srgbClr val="FFFBFA"/>
          </a:solidFill>
          <a:ln w="28575">
            <a:solidFill>
              <a:srgbClr val="E850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is a positive learning attitude?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4716463" y="1473200"/>
            <a:ext cx="2376487" cy="1655763"/>
          </a:xfrm>
          <a:prstGeom prst="wedgeRoundRectCallout">
            <a:avLst>
              <a:gd name="adj1" fmla="val 31755"/>
              <a:gd name="adj2" fmla="val 65567"/>
              <a:gd name="adj3" fmla="val 16667"/>
            </a:avLst>
          </a:prstGeom>
          <a:solidFill>
            <a:srgbClr val="FFFBFA"/>
          </a:solidFill>
          <a:ln w="28575">
            <a:solidFill>
              <a:srgbClr val="2DB6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can a positive learning attitude help us?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822575" y="4706938"/>
            <a:ext cx="3489325" cy="809625"/>
          </a:xfrm>
          <a:prstGeom prst="round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</a:rPr>
              <a:t>Share your thoughts with a partner and then tell the class.</a:t>
            </a:r>
          </a:p>
        </p:txBody>
      </p:sp>
      <p:pic>
        <p:nvPicPr>
          <p:cNvPr id="13319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3688" y="2368550"/>
            <a:ext cx="1966912" cy="696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2347913"/>
            <a:ext cx="234315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7200" y="7715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+mn-lt"/>
              </a:rPr>
              <a:t>What Is a Positive </a:t>
            </a:r>
            <a:br>
              <a:rPr lang="en-GB" altLang="en-US" dirty="0">
                <a:latin typeface="+mn-lt"/>
              </a:rPr>
            </a:br>
            <a:r>
              <a:rPr lang="en-GB" altLang="en-US" dirty="0">
                <a:latin typeface="+mn-lt"/>
              </a:rPr>
              <a:t>Learning Attitude?</a:t>
            </a:r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755650" y="1993900"/>
            <a:ext cx="38163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Being positive means focussing on the good things, being hopeful and looking for ways to help things work out for the best.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/>
              <a:t>Having a positive attitude doesn’t mean ignoring things that make us feel sad, worried or frightened. It just means looking for the good in all kinds of situations.</a:t>
            </a:r>
          </a:p>
        </p:txBody>
      </p:sp>
      <p:pic>
        <p:nvPicPr>
          <p:cNvPr id="15364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363" y="1870075"/>
            <a:ext cx="3024187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7200" y="7715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+mn-lt"/>
              </a:rPr>
              <a:t>What Is a Positive </a:t>
            </a:r>
            <a:br>
              <a:rPr lang="en-GB" altLang="en-US" dirty="0">
                <a:latin typeface="+mn-lt"/>
              </a:rPr>
            </a:br>
            <a:r>
              <a:rPr lang="en-GB" altLang="en-US" dirty="0">
                <a:latin typeface="+mn-lt"/>
              </a:rPr>
              <a:t>Learning Attitude?</a:t>
            </a:r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919163" y="1890713"/>
            <a:ext cx="76327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There’s so much to learn at school. Let’s meet some friends who have a positive learning attitude and find out what they say when they are learning new things.</a:t>
            </a:r>
          </a:p>
        </p:txBody>
      </p:sp>
      <p:pic>
        <p:nvPicPr>
          <p:cNvPr id="16388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113" y="1927225"/>
            <a:ext cx="7218362" cy="431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ounded Rectangle 18"/>
          <p:cNvSpPr/>
          <p:nvPr/>
        </p:nvSpPr>
        <p:spPr>
          <a:xfrm>
            <a:off x="755650" y="5808663"/>
            <a:ext cx="7632700" cy="519112"/>
          </a:xfrm>
          <a:prstGeom prst="roundRect">
            <a:avLst/>
          </a:prstGeom>
          <a:solidFill>
            <a:srgbClr val="2D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do you think it means to have a positive learning attitude? 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549275" y="1412875"/>
            <a:ext cx="1862138" cy="1306513"/>
          </a:xfrm>
          <a:prstGeom prst="wedgeRoundRectCallout">
            <a:avLst>
              <a:gd name="adj1" fmla="val 37333"/>
              <a:gd name="adj2" fmla="val 64554"/>
              <a:gd name="adj3" fmla="val 16667"/>
            </a:avLst>
          </a:prstGeom>
          <a:solidFill>
            <a:srgbClr val="FFFBFA"/>
          </a:solidFill>
          <a:ln w="28575">
            <a:solidFill>
              <a:srgbClr val="F081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 want to try my best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with this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learning task!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2559050" y="1987550"/>
            <a:ext cx="1725613" cy="1071563"/>
          </a:xfrm>
          <a:prstGeom prst="wedgeRoundRectCallout">
            <a:avLst>
              <a:gd name="adj1" fmla="val 23906"/>
              <a:gd name="adj2" fmla="val 108295"/>
              <a:gd name="adj3" fmla="val 16667"/>
            </a:avLst>
          </a:prstGeom>
          <a:solidFill>
            <a:srgbClr val="FFFBFA"/>
          </a:solidFill>
          <a:ln w="28575">
            <a:solidFill>
              <a:srgbClr val="E850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If I keep trying, I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will improve.</a:t>
            </a:r>
          </a:p>
        </p:txBody>
      </p:sp>
      <p:sp>
        <p:nvSpPr>
          <p:cNvPr id="22" name="Rounded Rectangular Callout 21"/>
          <p:cNvSpPr/>
          <p:nvPr/>
        </p:nvSpPr>
        <p:spPr>
          <a:xfrm>
            <a:off x="4356100" y="631825"/>
            <a:ext cx="2071688" cy="1068388"/>
          </a:xfrm>
          <a:prstGeom prst="wedgeRoundRectCallout">
            <a:avLst>
              <a:gd name="adj1" fmla="val -25326"/>
              <a:gd name="adj2" fmla="val 69160"/>
              <a:gd name="adj3" fmla="val 16667"/>
            </a:avLst>
          </a:prstGeom>
          <a:solidFill>
            <a:srgbClr val="FFFBFA"/>
          </a:solidFill>
          <a:ln w="28575">
            <a:solidFill>
              <a:srgbClr val="2DB6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By learning from mistakes, I can get better.</a:t>
            </a:r>
          </a:p>
        </p:txBody>
      </p:sp>
      <p:sp>
        <p:nvSpPr>
          <p:cNvPr id="23" name="Rounded Rectangular Callout 22"/>
          <p:cNvSpPr/>
          <p:nvPr/>
        </p:nvSpPr>
        <p:spPr>
          <a:xfrm>
            <a:off x="6300788" y="1860550"/>
            <a:ext cx="2284412" cy="1362075"/>
          </a:xfrm>
          <a:prstGeom prst="wedgeRoundRectCallout">
            <a:avLst>
              <a:gd name="adj1" fmla="val -62610"/>
              <a:gd name="adj2" fmla="val 7930"/>
              <a:gd name="adj3" fmla="val 16667"/>
            </a:avLst>
          </a:prstGeom>
          <a:solidFill>
            <a:srgbClr val="FFFBFA"/>
          </a:solidFill>
          <a:ln w="28575">
            <a:solidFill>
              <a:srgbClr val="F6BC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is a new challenge for me and I like learning new things!</a:t>
            </a:r>
          </a:p>
        </p:txBody>
      </p:sp>
      <p:sp>
        <p:nvSpPr>
          <p:cNvPr id="24" name="Rounded Rectangular Callout 23"/>
          <p:cNvSpPr/>
          <p:nvPr/>
        </p:nvSpPr>
        <p:spPr>
          <a:xfrm>
            <a:off x="7153275" y="3341688"/>
            <a:ext cx="1431925" cy="1284287"/>
          </a:xfrm>
          <a:prstGeom prst="wedgeRoundRectCallout">
            <a:avLst>
              <a:gd name="adj1" fmla="val -69067"/>
              <a:gd name="adj2" fmla="val 17272"/>
              <a:gd name="adj3" fmla="val 16667"/>
            </a:avLst>
          </a:prstGeom>
          <a:solidFill>
            <a:srgbClr val="FFFBFA"/>
          </a:solidFill>
          <a:ln w="28575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 can't do this yet, but I will!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/>
      <p:bldP spid="15363" grpId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755650" y="2084388"/>
            <a:ext cx="7632700" cy="4224337"/>
          </a:xfrm>
          <a:prstGeom prst="roundRect">
            <a:avLst>
              <a:gd name="adj" fmla="val 7645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Draw a picture of yourself trying and achieving this challenge and write a word or a sentence to describe how you felt once you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had succeeded.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4579" name="Title 1"/>
          <p:cNvSpPr>
            <a:spLocks noGrp="1"/>
          </p:cNvSpPr>
          <p:nvPr>
            <p:ph type="title"/>
          </p:nvPr>
        </p:nvSpPr>
        <p:spPr>
          <a:xfrm>
            <a:off x="461963" y="765175"/>
            <a:ext cx="8220075" cy="371475"/>
          </a:xfrm>
        </p:spPr>
        <p:txBody>
          <a:bodyPr/>
          <a:lstStyle/>
          <a:p>
            <a:pPr algn="ctr" eaLnBrk="1" hangingPunct="1"/>
            <a:r>
              <a:rPr lang="en-GB" altLang="en-US" sz="3500" dirty="0">
                <a:latin typeface="+mn-lt"/>
              </a:rPr>
              <a:t>A Positive Learning Experience</a:t>
            </a:r>
          </a:p>
        </p:txBody>
      </p:sp>
      <p:sp>
        <p:nvSpPr>
          <p:cNvPr id="19460" name="Rectangle 3"/>
          <p:cNvSpPr>
            <a:spLocks noChangeArrowheads="1"/>
          </p:cNvSpPr>
          <p:nvPr/>
        </p:nvSpPr>
        <p:spPr bwMode="auto">
          <a:xfrm>
            <a:off x="755650" y="1438275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Think of a time you have tried really hard to achieve a task and have done it!</a:t>
            </a:r>
          </a:p>
        </p:txBody>
      </p:sp>
      <p:pic>
        <p:nvPicPr>
          <p:cNvPr id="24581" name="Individual Work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237063">
            <a:off x="7186613" y="3290888"/>
            <a:ext cx="588962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25790">
            <a:off x="1371600" y="3479800"/>
            <a:ext cx="44767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35225" y="3214688"/>
            <a:ext cx="4275138" cy="30226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99337">
            <a:off x="7446963" y="5183188"/>
            <a:ext cx="588962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311943">
            <a:off x="1108075" y="5038725"/>
            <a:ext cx="588963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10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77777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sson Presentation Template V3" id="{13A325FB-8903-44F8-B69F-3A8953959691}" vid="{DD43BEFA-AFEC-4BC2-902B-1424709734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1685</TotalTime>
  <Words>250</Words>
  <Application>Microsoft Office PowerPoint</Application>
  <PresentationFormat>On-screen Show (4:3)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Tuffy-TTF</vt:lpstr>
      <vt:lpstr>Twinkl SemiBold</vt:lpstr>
      <vt:lpstr>Twinkl</vt:lpstr>
      <vt:lpstr>Arial</vt:lpstr>
      <vt:lpstr>Sassoon Infant Rg</vt:lpstr>
      <vt:lpstr>Office Theme</vt:lpstr>
      <vt:lpstr>PowerPoint Presentation</vt:lpstr>
      <vt:lpstr>PowerPoint Presentation</vt:lpstr>
      <vt:lpstr>What Is a Positive  Learning Attitude?</vt:lpstr>
      <vt:lpstr>What Is a Positive  Learning Attitude?</vt:lpstr>
      <vt:lpstr>A Positive Learning Experience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and Citizenship</dc:title>
  <dc:creator>Joseph Hayward</dc:creator>
  <cp:lastModifiedBy>Michael Roberts</cp:lastModifiedBy>
  <cp:revision>198</cp:revision>
  <dcterms:created xsi:type="dcterms:W3CDTF">2018-09-19T10:56:25Z</dcterms:created>
  <dcterms:modified xsi:type="dcterms:W3CDTF">2021-01-20T11:03:13Z</dcterms:modified>
</cp:coreProperties>
</file>