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58" r:id="rId2"/>
    <p:sldId id="264" r:id="rId3"/>
    <p:sldId id="274" r:id="rId4"/>
    <p:sldId id="275" r:id="rId5"/>
    <p:sldId id="276" r:id="rId6"/>
    <p:sldId id="277" r:id="rId7"/>
    <p:sldId id="280" r:id="rId8"/>
    <p:sldId id="279" r:id="rId9"/>
    <p:sldId id="281" r:id="rId10"/>
    <p:sldId id="278" r:id="rId11"/>
    <p:sldId id="282" r:id="rId12"/>
    <p:sldId id="283" r:id="rId13"/>
    <p:sldId id="284" r:id="rId14"/>
    <p:sldId id="267" r:id="rId15"/>
  </p:sldIdLst>
  <p:sldSz cx="9144000" cy="6858000" type="screen4x3"/>
  <p:notesSz cx="6858000" cy="9144000"/>
  <p:embeddedFontLst>
    <p:embeddedFont>
      <p:font typeface="Twinkl" pitchFamily="2" charset="0"/>
      <p:regular r:id="rId18"/>
      <p:bold r:id="rId19"/>
    </p:embeddedFont>
    <p:embeddedFont>
      <p:font typeface="Calibri" panose="020F0502020204030204" pitchFamily="34" charset="0"/>
      <p:regular r:id="rId20"/>
      <p:bold r:id="rId21"/>
      <p:italic r:id="rId22"/>
      <p:boldItalic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AC2"/>
    <a:srgbClr val="F08215"/>
    <a:srgbClr val="BC0105"/>
    <a:srgbClr val="A4A3A4"/>
    <a:srgbClr val="01407D"/>
    <a:srgbClr val="F8BD95"/>
    <a:srgbClr val="18A0DB"/>
    <a:srgbClr val="DE1E5A"/>
    <a:srgbClr val="4DB1E3"/>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59" d="100"/>
          <a:sy n="159" d="100"/>
        </p:scale>
        <p:origin x="1188" y="13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06/03/2020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06/03/2020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70D3E60-45BB-474C-9565-C011C72E5B3A}"/>
              </a:ext>
            </a:extLst>
          </p:cNvPr>
          <p:cNvSpPr/>
          <p:nvPr/>
        </p:nvSpPr>
        <p:spPr>
          <a:xfrm>
            <a:off x="872289" y="874878"/>
            <a:ext cx="7399421" cy="5217948"/>
          </a:xfrm>
          <a:prstGeom prst="roundRect">
            <a:avLst>
              <a:gd name="adj" fmla="val 3717"/>
            </a:avLst>
          </a:prstGeom>
          <a:solidFill>
            <a:schemeClr val="bg1"/>
          </a:solidFill>
          <a:ln w="38100">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57198" y="761636"/>
            <a:ext cx="8235618" cy="1181463"/>
          </a:xfrm>
        </p:spPr>
        <p:txBody>
          <a:bodyPr/>
          <a:lstStyle/>
          <a:p>
            <a:r>
              <a:rPr lang="en-GB" dirty="0">
                <a:solidFill>
                  <a:srgbClr val="007AC2"/>
                </a:solidFill>
                <a:latin typeface="+mn-lt"/>
              </a:rPr>
              <a:t>1908 -1909</a:t>
            </a:r>
          </a:p>
        </p:txBody>
      </p:sp>
      <p:sp>
        <p:nvSpPr>
          <p:cNvPr id="2" name="Rectangle 1">
            <a:extLst>
              <a:ext uri="{FF2B5EF4-FFF2-40B4-BE49-F238E27FC236}">
                <a16:creationId xmlns:a16="http://schemas.microsoft.com/office/drawing/2014/main" id="{FA1867E1-268C-470E-AAE1-113AEC2540A1}"/>
              </a:ext>
            </a:extLst>
          </p:cNvPr>
          <p:cNvSpPr/>
          <p:nvPr/>
        </p:nvSpPr>
        <p:spPr>
          <a:xfrm>
            <a:off x="0" y="306805"/>
            <a:ext cx="9144000" cy="372979"/>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6DB1DD8A-4AEF-49DF-A1CE-448C17B57CD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847" t="21651" r="11393" b="37400"/>
          <a:stretch/>
        </p:blipFill>
        <p:spPr>
          <a:xfrm>
            <a:off x="967540" y="2130370"/>
            <a:ext cx="4085723" cy="3251902"/>
          </a:xfrm>
          <a:prstGeom prst="rect">
            <a:avLst/>
          </a:prstGeom>
        </p:spPr>
      </p:pic>
      <p:sp>
        <p:nvSpPr>
          <p:cNvPr id="14" name="Rectangle 13">
            <a:extLst>
              <a:ext uri="{FF2B5EF4-FFF2-40B4-BE49-F238E27FC236}">
                <a16:creationId xmlns:a16="http://schemas.microsoft.com/office/drawing/2014/main" id="{F0E99E91-97D3-413F-A4CB-E90E3619A61D}"/>
              </a:ext>
            </a:extLst>
          </p:cNvPr>
          <p:cNvSpPr/>
          <p:nvPr/>
        </p:nvSpPr>
        <p:spPr>
          <a:xfrm>
            <a:off x="4470733" y="192505"/>
            <a:ext cx="202532" cy="682372"/>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03C6686E-3AFF-4803-912A-0B04B96004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56221" y="3050573"/>
            <a:ext cx="3578075" cy="2963869"/>
          </a:xfrm>
          <a:prstGeom prst="rect">
            <a:avLst/>
          </a:prstGeom>
        </p:spPr>
      </p:pic>
      <p:sp>
        <p:nvSpPr>
          <p:cNvPr id="3" name="Rectangle: Rounded Corners 2"/>
          <p:cNvSpPr/>
          <p:nvPr/>
        </p:nvSpPr>
        <p:spPr>
          <a:xfrm>
            <a:off x="4470733" y="1618942"/>
            <a:ext cx="3411955" cy="1533309"/>
          </a:xfrm>
          <a:prstGeom prst="roundRect">
            <a:avLst>
              <a:gd name="adj" fmla="val 1031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tx1"/>
                </a:solidFill>
              </a:rPr>
              <a:t>Construction of the largest passenger steam ship in the world - Titanic, begins in Belfast, Ireland.</a:t>
            </a:r>
          </a:p>
        </p:txBody>
      </p:sp>
      <p:cxnSp>
        <p:nvCxnSpPr>
          <p:cNvPr id="9" name="Straight Arrow Connector 8">
            <a:extLst>
              <a:ext uri="{FF2B5EF4-FFF2-40B4-BE49-F238E27FC236}">
                <a16:creationId xmlns:a16="http://schemas.microsoft.com/office/drawing/2014/main" id="{D2EC3CEB-F077-419B-9F90-FB7AB06A7B87}"/>
              </a:ext>
            </a:extLst>
          </p:cNvPr>
          <p:cNvCxnSpPr>
            <a:cxnSpLocks/>
          </p:cNvCxnSpPr>
          <p:nvPr/>
        </p:nvCxnSpPr>
        <p:spPr>
          <a:xfrm flipH="1">
            <a:off x="4331368" y="2935705"/>
            <a:ext cx="649706" cy="820616"/>
          </a:xfrm>
          <a:prstGeom prst="straightConnector1">
            <a:avLst/>
          </a:prstGeom>
          <a:ln w="76200">
            <a:solidFill>
              <a:srgbClr val="F08215"/>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70D3E60-45BB-474C-9565-C011C72E5B3A}"/>
              </a:ext>
            </a:extLst>
          </p:cNvPr>
          <p:cNvSpPr/>
          <p:nvPr/>
        </p:nvSpPr>
        <p:spPr>
          <a:xfrm>
            <a:off x="872289" y="874878"/>
            <a:ext cx="7399421" cy="5217948"/>
          </a:xfrm>
          <a:prstGeom prst="roundRect">
            <a:avLst>
              <a:gd name="adj" fmla="val 3717"/>
            </a:avLst>
          </a:prstGeom>
          <a:solidFill>
            <a:schemeClr val="bg1"/>
          </a:solidFill>
          <a:ln w="38100">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Rounded Corners 13">
            <a:extLst>
              <a:ext uri="{FF2B5EF4-FFF2-40B4-BE49-F238E27FC236}">
                <a16:creationId xmlns:a16="http://schemas.microsoft.com/office/drawing/2014/main" id="{BB2B0995-BFFF-4EB8-93D3-8D1611089B96}"/>
              </a:ext>
            </a:extLst>
          </p:cNvPr>
          <p:cNvSpPr/>
          <p:nvPr/>
        </p:nvSpPr>
        <p:spPr>
          <a:xfrm>
            <a:off x="872289" y="1702470"/>
            <a:ext cx="1497932" cy="582745"/>
          </a:xfrm>
          <a:prstGeom prst="roundRect">
            <a:avLst>
              <a:gd name="adj" fmla="val 0"/>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Rounded Corners 2"/>
          <p:cNvSpPr/>
          <p:nvPr/>
        </p:nvSpPr>
        <p:spPr>
          <a:xfrm>
            <a:off x="1413989" y="2557884"/>
            <a:ext cx="3405902" cy="2184581"/>
          </a:xfrm>
          <a:prstGeom prst="roundRect">
            <a:avLst>
              <a:gd name="adj" fmla="val 1031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tx1"/>
                </a:solidFill>
              </a:rPr>
              <a:t>Passengers arrive in Southampton excited to board the ship. </a:t>
            </a:r>
          </a:p>
          <a:p>
            <a:pPr algn="ctr"/>
            <a:endParaRPr lang="en-GB" sz="2000" dirty="0">
              <a:solidFill>
                <a:schemeClr val="tx1"/>
              </a:solidFill>
            </a:endParaRPr>
          </a:p>
          <a:p>
            <a:pPr algn="ctr"/>
            <a:r>
              <a:rPr lang="en-GB" sz="2000" dirty="0">
                <a:solidFill>
                  <a:schemeClr val="tx1"/>
                </a:solidFill>
              </a:rPr>
              <a:t>The Titanic sets off on her maiden voyage at midday. </a:t>
            </a:r>
          </a:p>
        </p:txBody>
      </p:sp>
      <p:sp>
        <p:nvSpPr>
          <p:cNvPr id="21" name="Title 20"/>
          <p:cNvSpPr>
            <a:spLocks noGrp="1"/>
          </p:cNvSpPr>
          <p:nvPr>
            <p:ph type="title"/>
          </p:nvPr>
        </p:nvSpPr>
        <p:spPr>
          <a:xfrm>
            <a:off x="457198" y="761637"/>
            <a:ext cx="8229601" cy="994306"/>
          </a:xfrm>
        </p:spPr>
        <p:txBody>
          <a:bodyPr/>
          <a:lstStyle/>
          <a:p>
            <a:r>
              <a:rPr lang="en-GB" dirty="0">
                <a:solidFill>
                  <a:srgbClr val="007AC2"/>
                </a:solidFill>
                <a:latin typeface="+mn-lt"/>
              </a:rPr>
              <a:t>April 10</a:t>
            </a:r>
            <a:r>
              <a:rPr lang="en-GB" baseline="30000" dirty="0">
                <a:solidFill>
                  <a:srgbClr val="007AC2"/>
                </a:solidFill>
                <a:latin typeface="+mn-lt"/>
              </a:rPr>
              <a:t>th</a:t>
            </a:r>
            <a:r>
              <a:rPr lang="en-GB" dirty="0">
                <a:solidFill>
                  <a:srgbClr val="007AC2"/>
                </a:solidFill>
                <a:latin typeface="+mn-lt"/>
              </a:rPr>
              <a:t> 1912</a:t>
            </a:r>
          </a:p>
        </p:txBody>
      </p:sp>
      <p:sp>
        <p:nvSpPr>
          <p:cNvPr id="5" name="Rectangle 4"/>
          <p:cNvSpPr/>
          <p:nvPr/>
        </p:nvSpPr>
        <p:spPr>
          <a:xfrm>
            <a:off x="872289" y="1801198"/>
            <a:ext cx="1395664" cy="369332"/>
          </a:xfrm>
          <a:prstGeom prst="rect">
            <a:avLst/>
          </a:prstGeom>
        </p:spPr>
        <p:txBody>
          <a:bodyPr wrap="square" lIns="0" tIns="0" rIns="0" bIns="0">
            <a:spAutoFit/>
          </a:bodyPr>
          <a:lstStyle/>
          <a:p>
            <a:pPr algn="ctr"/>
            <a:r>
              <a:rPr lang="en-GB" sz="2400" dirty="0">
                <a:solidFill>
                  <a:schemeClr val="bg1"/>
                </a:solidFill>
              </a:rPr>
              <a:t>11:30am</a:t>
            </a:r>
          </a:p>
        </p:txBody>
      </p:sp>
      <p:sp>
        <p:nvSpPr>
          <p:cNvPr id="2" name="Rectangle 1">
            <a:extLst>
              <a:ext uri="{FF2B5EF4-FFF2-40B4-BE49-F238E27FC236}">
                <a16:creationId xmlns:a16="http://schemas.microsoft.com/office/drawing/2014/main" id="{FA1867E1-268C-470E-AAE1-113AEC2540A1}"/>
              </a:ext>
            </a:extLst>
          </p:cNvPr>
          <p:cNvSpPr/>
          <p:nvPr/>
        </p:nvSpPr>
        <p:spPr>
          <a:xfrm>
            <a:off x="0" y="306805"/>
            <a:ext cx="9144000" cy="372979"/>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E05C792A-DD38-41F5-BF51-B017AEAFA75E}"/>
              </a:ext>
            </a:extLst>
          </p:cNvPr>
          <p:cNvSpPr/>
          <p:nvPr/>
        </p:nvSpPr>
        <p:spPr>
          <a:xfrm>
            <a:off x="4470733" y="192505"/>
            <a:ext cx="202532" cy="682372"/>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59BFBD06-9FDF-4A5A-B3C8-A590E661BD1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46940" y="1507298"/>
            <a:ext cx="1412169" cy="4285754"/>
          </a:xfrm>
          <a:prstGeom prst="rect">
            <a:avLst/>
          </a:prstGeom>
        </p:spPr>
      </p:pic>
      <p:pic>
        <p:nvPicPr>
          <p:cNvPr id="10" name="Picture 9">
            <a:extLst>
              <a:ext uri="{FF2B5EF4-FFF2-40B4-BE49-F238E27FC236}">
                <a16:creationId xmlns:a16="http://schemas.microsoft.com/office/drawing/2014/main" id="{CFF1CB10-C32A-461D-BBD6-D47AC09BCC0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01038" y="1726275"/>
            <a:ext cx="1857852" cy="4285756"/>
          </a:xfrm>
          <a:prstGeom prst="rect">
            <a:avLst/>
          </a:prstGeom>
        </p:spPr>
      </p:pic>
    </p:spTree>
    <p:extLst>
      <p:ext uri="{BB962C8B-B14F-4D97-AF65-F5344CB8AC3E}">
        <p14:creationId xmlns:p14="http://schemas.microsoft.com/office/powerpoint/2010/main" val="774693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70D3E60-45BB-474C-9565-C011C72E5B3A}"/>
              </a:ext>
            </a:extLst>
          </p:cNvPr>
          <p:cNvSpPr/>
          <p:nvPr/>
        </p:nvSpPr>
        <p:spPr>
          <a:xfrm>
            <a:off x="872289" y="874878"/>
            <a:ext cx="7399421" cy="5217948"/>
          </a:xfrm>
          <a:prstGeom prst="roundRect">
            <a:avLst>
              <a:gd name="adj" fmla="val 3717"/>
            </a:avLst>
          </a:prstGeom>
          <a:solidFill>
            <a:schemeClr val="bg1"/>
          </a:solidFill>
          <a:ln w="38100">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Rounded Corners 2"/>
          <p:cNvSpPr/>
          <p:nvPr/>
        </p:nvSpPr>
        <p:spPr>
          <a:xfrm>
            <a:off x="1700609" y="1615414"/>
            <a:ext cx="5742782" cy="882038"/>
          </a:xfrm>
          <a:prstGeom prst="roundRect">
            <a:avLst>
              <a:gd name="adj" fmla="val 1031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tx1"/>
                </a:solidFill>
              </a:rPr>
              <a:t>The Titanic sails through calm waters towards New York. It carries 2,223 people on board.</a:t>
            </a:r>
          </a:p>
        </p:txBody>
      </p:sp>
      <p:sp>
        <p:nvSpPr>
          <p:cNvPr id="21" name="Title 20"/>
          <p:cNvSpPr>
            <a:spLocks noGrp="1"/>
          </p:cNvSpPr>
          <p:nvPr>
            <p:ph type="title"/>
          </p:nvPr>
        </p:nvSpPr>
        <p:spPr>
          <a:xfrm>
            <a:off x="854240" y="761637"/>
            <a:ext cx="7399421" cy="994306"/>
          </a:xfrm>
        </p:spPr>
        <p:txBody>
          <a:bodyPr/>
          <a:lstStyle/>
          <a:p>
            <a:r>
              <a:rPr lang="en-GB" dirty="0">
                <a:solidFill>
                  <a:srgbClr val="007AC2"/>
                </a:solidFill>
                <a:latin typeface="+mn-lt"/>
              </a:rPr>
              <a:t>April 12</a:t>
            </a:r>
            <a:r>
              <a:rPr lang="en-GB" baseline="30000" dirty="0">
                <a:solidFill>
                  <a:srgbClr val="007AC2"/>
                </a:solidFill>
                <a:latin typeface="+mn-lt"/>
              </a:rPr>
              <a:t>th</a:t>
            </a:r>
            <a:r>
              <a:rPr lang="en-GB" dirty="0">
                <a:solidFill>
                  <a:srgbClr val="007AC2"/>
                </a:solidFill>
                <a:latin typeface="+mn-lt"/>
              </a:rPr>
              <a:t> – 13</a:t>
            </a:r>
            <a:r>
              <a:rPr lang="en-GB" baseline="30000" dirty="0">
                <a:solidFill>
                  <a:srgbClr val="007AC2"/>
                </a:solidFill>
                <a:latin typeface="+mn-lt"/>
              </a:rPr>
              <a:t>th</a:t>
            </a:r>
            <a:r>
              <a:rPr lang="en-GB" dirty="0">
                <a:solidFill>
                  <a:srgbClr val="007AC2"/>
                </a:solidFill>
                <a:latin typeface="+mn-lt"/>
              </a:rPr>
              <a:t> 1912</a:t>
            </a:r>
          </a:p>
        </p:txBody>
      </p:sp>
      <p:sp>
        <p:nvSpPr>
          <p:cNvPr id="2" name="Rectangle 1">
            <a:extLst>
              <a:ext uri="{FF2B5EF4-FFF2-40B4-BE49-F238E27FC236}">
                <a16:creationId xmlns:a16="http://schemas.microsoft.com/office/drawing/2014/main" id="{FA1867E1-268C-470E-AAE1-113AEC2540A1}"/>
              </a:ext>
            </a:extLst>
          </p:cNvPr>
          <p:cNvSpPr/>
          <p:nvPr/>
        </p:nvSpPr>
        <p:spPr>
          <a:xfrm>
            <a:off x="0" y="306805"/>
            <a:ext cx="9144000" cy="372979"/>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C96A6515-3FC4-4AD9-90F6-D22711B0CB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8305" y="2718120"/>
            <a:ext cx="7381373" cy="3356657"/>
          </a:xfrm>
          <a:prstGeom prst="roundRect">
            <a:avLst>
              <a:gd name="adj" fmla="val 5759"/>
            </a:avLst>
          </a:prstGeom>
        </p:spPr>
      </p:pic>
      <p:sp>
        <p:nvSpPr>
          <p:cNvPr id="12" name="Rectangle 11">
            <a:extLst>
              <a:ext uri="{FF2B5EF4-FFF2-40B4-BE49-F238E27FC236}">
                <a16:creationId xmlns:a16="http://schemas.microsoft.com/office/drawing/2014/main" id="{018217F1-96D0-406D-8FB6-986C43BBEE9B}"/>
              </a:ext>
            </a:extLst>
          </p:cNvPr>
          <p:cNvSpPr/>
          <p:nvPr/>
        </p:nvSpPr>
        <p:spPr>
          <a:xfrm>
            <a:off x="4470733" y="192505"/>
            <a:ext cx="202532" cy="682372"/>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91283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70D3E60-45BB-474C-9565-C011C72E5B3A}"/>
              </a:ext>
            </a:extLst>
          </p:cNvPr>
          <p:cNvSpPr/>
          <p:nvPr/>
        </p:nvSpPr>
        <p:spPr>
          <a:xfrm>
            <a:off x="872289" y="874878"/>
            <a:ext cx="7399421" cy="5217948"/>
          </a:xfrm>
          <a:prstGeom prst="roundRect">
            <a:avLst>
              <a:gd name="adj" fmla="val 3717"/>
            </a:avLst>
          </a:prstGeom>
          <a:solidFill>
            <a:schemeClr val="bg1"/>
          </a:solidFill>
          <a:ln w="38100">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Rounded Corners 2"/>
          <p:cNvSpPr/>
          <p:nvPr/>
        </p:nvSpPr>
        <p:spPr>
          <a:xfrm>
            <a:off x="4553950" y="1624421"/>
            <a:ext cx="3552033" cy="1533309"/>
          </a:xfrm>
          <a:prstGeom prst="roundRect">
            <a:avLst>
              <a:gd name="adj" fmla="val 1031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tx1"/>
                </a:solidFill>
              </a:rPr>
              <a:t>The lookouts see an iceberg dead ahead. The Titanic tries to steer round it and is hit on the right hand side.</a:t>
            </a:r>
          </a:p>
        </p:txBody>
      </p:sp>
      <p:sp>
        <p:nvSpPr>
          <p:cNvPr id="21" name="Title 20"/>
          <p:cNvSpPr>
            <a:spLocks noGrp="1"/>
          </p:cNvSpPr>
          <p:nvPr>
            <p:ph type="title"/>
          </p:nvPr>
        </p:nvSpPr>
        <p:spPr>
          <a:xfrm>
            <a:off x="854240" y="761637"/>
            <a:ext cx="7399421" cy="994306"/>
          </a:xfrm>
        </p:spPr>
        <p:txBody>
          <a:bodyPr/>
          <a:lstStyle/>
          <a:p>
            <a:r>
              <a:rPr lang="en-GB" dirty="0">
                <a:solidFill>
                  <a:srgbClr val="007AC2"/>
                </a:solidFill>
                <a:latin typeface="+mn-lt"/>
              </a:rPr>
              <a:t>April 14</a:t>
            </a:r>
            <a:r>
              <a:rPr lang="en-GB" baseline="30000" dirty="0">
                <a:solidFill>
                  <a:srgbClr val="007AC2"/>
                </a:solidFill>
                <a:latin typeface="+mn-lt"/>
              </a:rPr>
              <a:t>th</a:t>
            </a:r>
            <a:r>
              <a:rPr lang="en-GB" dirty="0">
                <a:solidFill>
                  <a:srgbClr val="007AC2"/>
                </a:solidFill>
                <a:latin typeface="+mn-lt"/>
              </a:rPr>
              <a:t> 1912</a:t>
            </a:r>
          </a:p>
        </p:txBody>
      </p:sp>
      <p:sp>
        <p:nvSpPr>
          <p:cNvPr id="2" name="Rectangle 1">
            <a:extLst>
              <a:ext uri="{FF2B5EF4-FFF2-40B4-BE49-F238E27FC236}">
                <a16:creationId xmlns:a16="http://schemas.microsoft.com/office/drawing/2014/main" id="{FA1867E1-268C-470E-AAE1-113AEC2540A1}"/>
              </a:ext>
            </a:extLst>
          </p:cNvPr>
          <p:cNvSpPr/>
          <p:nvPr/>
        </p:nvSpPr>
        <p:spPr>
          <a:xfrm>
            <a:off x="0" y="306805"/>
            <a:ext cx="9144000" cy="372979"/>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018217F1-96D0-406D-8FB6-986C43BBEE9B}"/>
              </a:ext>
            </a:extLst>
          </p:cNvPr>
          <p:cNvSpPr/>
          <p:nvPr/>
        </p:nvSpPr>
        <p:spPr>
          <a:xfrm>
            <a:off x="4470733" y="192505"/>
            <a:ext cx="202532" cy="682372"/>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DA03A08C-59AF-4796-9559-C90370C4CF9F}"/>
              </a:ext>
            </a:extLst>
          </p:cNvPr>
          <p:cNvSpPr/>
          <p:nvPr/>
        </p:nvSpPr>
        <p:spPr>
          <a:xfrm>
            <a:off x="872289" y="1702470"/>
            <a:ext cx="1497932" cy="582745"/>
          </a:xfrm>
          <a:prstGeom prst="roundRect">
            <a:avLst>
              <a:gd name="adj" fmla="val 0"/>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85B673C3-2643-46EF-8CBC-953221D9E3B9}"/>
              </a:ext>
            </a:extLst>
          </p:cNvPr>
          <p:cNvSpPr/>
          <p:nvPr/>
        </p:nvSpPr>
        <p:spPr>
          <a:xfrm>
            <a:off x="872289" y="1801198"/>
            <a:ext cx="1395664" cy="369332"/>
          </a:xfrm>
          <a:prstGeom prst="rect">
            <a:avLst/>
          </a:prstGeom>
        </p:spPr>
        <p:txBody>
          <a:bodyPr wrap="square" lIns="0" tIns="0" rIns="0" bIns="0">
            <a:spAutoFit/>
          </a:bodyPr>
          <a:lstStyle/>
          <a:p>
            <a:pPr algn="ctr"/>
            <a:r>
              <a:rPr lang="en-GB" sz="2400" dirty="0">
                <a:solidFill>
                  <a:schemeClr val="bg1"/>
                </a:solidFill>
              </a:rPr>
              <a:t>11:40pm</a:t>
            </a:r>
          </a:p>
        </p:txBody>
      </p:sp>
      <p:pic>
        <p:nvPicPr>
          <p:cNvPr id="5" name="Picture 4">
            <a:extLst>
              <a:ext uri="{FF2B5EF4-FFF2-40B4-BE49-F238E27FC236}">
                <a16:creationId xmlns:a16="http://schemas.microsoft.com/office/drawing/2014/main" id="{9E54E3A9-3EB0-4D66-87CF-D6C7D0CDF9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2446" y="2785312"/>
            <a:ext cx="6708015" cy="3263628"/>
          </a:xfrm>
          <a:prstGeom prst="rect">
            <a:avLst/>
          </a:prstGeom>
        </p:spPr>
      </p:pic>
    </p:spTree>
    <p:extLst>
      <p:ext uri="{BB962C8B-B14F-4D97-AF65-F5344CB8AC3E}">
        <p14:creationId xmlns:p14="http://schemas.microsoft.com/office/powerpoint/2010/main" val="2079554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70D3E60-45BB-474C-9565-C011C72E5B3A}"/>
              </a:ext>
            </a:extLst>
          </p:cNvPr>
          <p:cNvSpPr/>
          <p:nvPr/>
        </p:nvSpPr>
        <p:spPr>
          <a:xfrm>
            <a:off x="872289" y="874878"/>
            <a:ext cx="7399421" cy="5217948"/>
          </a:xfrm>
          <a:prstGeom prst="roundRect">
            <a:avLst>
              <a:gd name="adj" fmla="val 3717"/>
            </a:avLst>
          </a:prstGeom>
          <a:solidFill>
            <a:schemeClr val="bg1"/>
          </a:solidFill>
          <a:ln w="38100">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Rounded Corners 2"/>
          <p:cNvSpPr/>
          <p:nvPr/>
        </p:nvSpPr>
        <p:spPr>
          <a:xfrm>
            <a:off x="1570121" y="2579323"/>
            <a:ext cx="3414672" cy="1207673"/>
          </a:xfrm>
          <a:prstGeom prst="roundRect">
            <a:avLst>
              <a:gd name="adj" fmla="val 1031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tx1"/>
                </a:solidFill>
              </a:rPr>
              <a:t>Water has poured in and risen extremely quickly in the front part of the ship.</a:t>
            </a:r>
          </a:p>
        </p:txBody>
      </p:sp>
      <p:sp>
        <p:nvSpPr>
          <p:cNvPr id="21" name="Title 20"/>
          <p:cNvSpPr>
            <a:spLocks noGrp="1"/>
          </p:cNvSpPr>
          <p:nvPr>
            <p:ph type="title"/>
          </p:nvPr>
        </p:nvSpPr>
        <p:spPr>
          <a:xfrm>
            <a:off x="854240" y="761637"/>
            <a:ext cx="7399421" cy="994306"/>
          </a:xfrm>
        </p:spPr>
        <p:txBody>
          <a:bodyPr/>
          <a:lstStyle/>
          <a:p>
            <a:r>
              <a:rPr lang="en-GB" dirty="0">
                <a:solidFill>
                  <a:srgbClr val="007AC2"/>
                </a:solidFill>
                <a:latin typeface="+mn-lt"/>
              </a:rPr>
              <a:t>April 14</a:t>
            </a:r>
            <a:r>
              <a:rPr lang="en-GB" baseline="30000" dirty="0">
                <a:solidFill>
                  <a:srgbClr val="007AC2"/>
                </a:solidFill>
                <a:latin typeface="+mn-lt"/>
              </a:rPr>
              <a:t>th</a:t>
            </a:r>
            <a:r>
              <a:rPr lang="en-GB" dirty="0">
                <a:solidFill>
                  <a:srgbClr val="007AC2"/>
                </a:solidFill>
                <a:latin typeface="+mn-lt"/>
              </a:rPr>
              <a:t> 1912</a:t>
            </a:r>
          </a:p>
        </p:txBody>
      </p:sp>
      <p:sp>
        <p:nvSpPr>
          <p:cNvPr id="2" name="Rectangle 1">
            <a:extLst>
              <a:ext uri="{FF2B5EF4-FFF2-40B4-BE49-F238E27FC236}">
                <a16:creationId xmlns:a16="http://schemas.microsoft.com/office/drawing/2014/main" id="{FA1867E1-268C-470E-AAE1-113AEC2540A1}"/>
              </a:ext>
            </a:extLst>
          </p:cNvPr>
          <p:cNvSpPr/>
          <p:nvPr/>
        </p:nvSpPr>
        <p:spPr>
          <a:xfrm>
            <a:off x="0" y="306805"/>
            <a:ext cx="9144000" cy="372979"/>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018217F1-96D0-406D-8FB6-986C43BBEE9B}"/>
              </a:ext>
            </a:extLst>
          </p:cNvPr>
          <p:cNvSpPr/>
          <p:nvPr/>
        </p:nvSpPr>
        <p:spPr>
          <a:xfrm>
            <a:off x="4470733" y="192505"/>
            <a:ext cx="202532" cy="682372"/>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2F122649-12C1-45F8-BD9D-BFECFD97EA35}"/>
              </a:ext>
            </a:extLst>
          </p:cNvPr>
          <p:cNvSpPr/>
          <p:nvPr/>
        </p:nvSpPr>
        <p:spPr>
          <a:xfrm>
            <a:off x="872289" y="1702470"/>
            <a:ext cx="1497932" cy="582745"/>
          </a:xfrm>
          <a:prstGeom prst="roundRect">
            <a:avLst>
              <a:gd name="adj" fmla="val 0"/>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30614FB7-6437-4776-9947-B6640E48B5F5}"/>
              </a:ext>
            </a:extLst>
          </p:cNvPr>
          <p:cNvSpPr/>
          <p:nvPr/>
        </p:nvSpPr>
        <p:spPr>
          <a:xfrm>
            <a:off x="872289" y="1801198"/>
            <a:ext cx="1395664" cy="369332"/>
          </a:xfrm>
          <a:prstGeom prst="rect">
            <a:avLst/>
          </a:prstGeom>
        </p:spPr>
        <p:txBody>
          <a:bodyPr wrap="square" lIns="0" tIns="0" rIns="0" bIns="0">
            <a:spAutoFit/>
          </a:bodyPr>
          <a:lstStyle/>
          <a:p>
            <a:pPr algn="ctr"/>
            <a:r>
              <a:rPr lang="en-GB" sz="2400" dirty="0">
                <a:solidFill>
                  <a:schemeClr val="bg1"/>
                </a:solidFill>
              </a:rPr>
              <a:t>11:50pm</a:t>
            </a:r>
          </a:p>
        </p:txBody>
      </p:sp>
      <p:pic>
        <p:nvPicPr>
          <p:cNvPr id="13" name="Picture 12">
            <a:extLst>
              <a:ext uri="{FF2B5EF4-FFF2-40B4-BE49-F238E27FC236}">
                <a16:creationId xmlns:a16="http://schemas.microsoft.com/office/drawing/2014/main" id="{E029EA8D-3409-426E-BB08-68684AA5D25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57601" y="2236902"/>
            <a:ext cx="4522554" cy="3746220"/>
          </a:xfrm>
          <a:prstGeom prst="rect">
            <a:avLst/>
          </a:prstGeom>
        </p:spPr>
      </p:pic>
    </p:spTree>
    <p:extLst>
      <p:ext uri="{BB962C8B-B14F-4D97-AF65-F5344CB8AC3E}">
        <p14:creationId xmlns:p14="http://schemas.microsoft.com/office/powerpoint/2010/main" val="1573892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70D3E60-45BB-474C-9565-C011C72E5B3A}"/>
              </a:ext>
            </a:extLst>
          </p:cNvPr>
          <p:cNvSpPr/>
          <p:nvPr/>
        </p:nvSpPr>
        <p:spPr>
          <a:xfrm>
            <a:off x="872289" y="874878"/>
            <a:ext cx="7399421" cy="5217948"/>
          </a:xfrm>
          <a:prstGeom prst="roundRect">
            <a:avLst>
              <a:gd name="adj" fmla="val 3717"/>
            </a:avLst>
          </a:prstGeom>
          <a:solidFill>
            <a:schemeClr val="bg1"/>
          </a:solidFill>
          <a:ln w="38100">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Rounded Corners 2"/>
          <p:cNvSpPr/>
          <p:nvPr/>
        </p:nvSpPr>
        <p:spPr>
          <a:xfrm>
            <a:off x="1494212" y="2480309"/>
            <a:ext cx="3811714" cy="1598005"/>
          </a:xfrm>
          <a:prstGeom prst="roundRect">
            <a:avLst>
              <a:gd name="adj" fmla="val 1031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tx1"/>
                </a:solidFill>
              </a:rPr>
              <a:t>The captain is told the ship can only stay afloat for a couple of hours. He gives order to call for help over the radio.</a:t>
            </a:r>
          </a:p>
        </p:txBody>
      </p:sp>
      <p:sp>
        <p:nvSpPr>
          <p:cNvPr id="21" name="Title 20"/>
          <p:cNvSpPr>
            <a:spLocks noGrp="1"/>
          </p:cNvSpPr>
          <p:nvPr>
            <p:ph type="title"/>
          </p:nvPr>
        </p:nvSpPr>
        <p:spPr>
          <a:xfrm>
            <a:off x="854240" y="761637"/>
            <a:ext cx="7399421" cy="994306"/>
          </a:xfrm>
        </p:spPr>
        <p:txBody>
          <a:bodyPr/>
          <a:lstStyle/>
          <a:p>
            <a:r>
              <a:rPr lang="en-GB" dirty="0">
                <a:solidFill>
                  <a:srgbClr val="007AC2"/>
                </a:solidFill>
                <a:latin typeface="+mn-lt"/>
              </a:rPr>
              <a:t>April 15</a:t>
            </a:r>
            <a:r>
              <a:rPr lang="en-GB" baseline="30000" dirty="0">
                <a:solidFill>
                  <a:srgbClr val="007AC2"/>
                </a:solidFill>
                <a:latin typeface="+mn-lt"/>
              </a:rPr>
              <a:t>th</a:t>
            </a:r>
            <a:r>
              <a:rPr lang="en-GB" dirty="0">
                <a:solidFill>
                  <a:srgbClr val="007AC2"/>
                </a:solidFill>
                <a:latin typeface="+mn-lt"/>
              </a:rPr>
              <a:t> 1912</a:t>
            </a:r>
          </a:p>
        </p:txBody>
      </p:sp>
      <p:sp>
        <p:nvSpPr>
          <p:cNvPr id="2" name="Rectangle 1">
            <a:extLst>
              <a:ext uri="{FF2B5EF4-FFF2-40B4-BE49-F238E27FC236}">
                <a16:creationId xmlns:a16="http://schemas.microsoft.com/office/drawing/2014/main" id="{FA1867E1-268C-470E-AAE1-113AEC2540A1}"/>
              </a:ext>
            </a:extLst>
          </p:cNvPr>
          <p:cNvSpPr/>
          <p:nvPr/>
        </p:nvSpPr>
        <p:spPr>
          <a:xfrm>
            <a:off x="0" y="306805"/>
            <a:ext cx="9144000" cy="372979"/>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018217F1-96D0-406D-8FB6-986C43BBEE9B}"/>
              </a:ext>
            </a:extLst>
          </p:cNvPr>
          <p:cNvSpPr/>
          <p:nvPr/>
        </p:nvSpPr>
        <p:spPr>
          <a:xfrm>
            <a:off x="4470733" y="192505"/>
            <a:ext cx="202532" cy="682372"/>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2F122649-12C1-45F8-BD9D-BFECFD97EA35}"/>
              </a:ext>
            </a:extLst>
          </p:cNvPr>
          <p:cNvSpPr/>
          <p:nvPr/>
        </p:nvSpPr>
        <p:spPr>
          <a:xfrm>
            <a:off x="872289" y="1702470"/>
            <a:ext cx="1497932" cy="582745"/>
          </a:xfrm>
          <a:prstGeom prst="roundRect">
            <a:avLst>
              <a:gd name="adj" fmla="val 0"/>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30614FB7-6437-4776-9947-B6640E48B5F5}"/>
              </a:ext>
            </a:extLst>
          </p:cNvPr>
          <p:cNvSpPr/>
          <p:nvPr/>
        </p:nvSpPr>
        <p:spPr>
          <a:xfrm>
            <a:off x="872289" y="1801198"/>
            <a:ext cx="1395664" cy="369332"/>
          </a:xfrm>
          <a:prstGeom prst="rect">
            <a:avLst/>
          </a:prstGeom>
        </p:spPr>
        <p:txBody>
          <a:bodyPr wrap="square" lIns="0" tIns="0" rIns="0" bIns="0">
            <a:spAutoFit/>
          </a:bodyPr>
          <a:lstStyle/>
          <a:p>
            <a:pPr algn="ctr"/>
            <a:r>
              <a:rPr lang="en-GB" sz="2400" dirty="0">
                <a:solidFill>
                  <a:schemeClr val="bg1"/>
                </a:solidFill>
              </a:rPr>
              <a:t>12:00am</a:t>
            </a:r>
          </a:p>
        </p:txBody>
      </p:sp>
      <p:pic>
        <p:nvPicPr>
          <p:cNvPr id="5" name="Picture 4">
            <a:extLst>
              <a:ext uri="{FF2B5EF4-FFF2-40B4-BE49-F238E27FC236}">
                <a16:creationId xmlns:a16="http://schemas.microsoft.com/office/drawing/2014/main" id="{A1E414CD-F416-4B71-9C07-83551C0963A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16720" y="1521995"/>
            <a:ext cx="1849702" cy="4461127"/>
          </a:xfrm>
          <a:prstGeom prst="rect">
            <a:avLst/>
          </a:prstGeom>
        </p:spPr>
      </p:pic>
    </p:spTree>
    <p:extLst>
      <p:ext uri="{BB962C8B-B14F-4D97-AF65-F5344CB8AC3E}">
        <p14:creationId xmlns:p14="http://schemas.microsoft.com/office/powerpoint/2010/main" val="398536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70D3E60-45BB-474C-9565-C011C72E5B3A}"/>
              </a:ext>
            </a:extLst>
          </p:cNvPr>
          <p:cNvSpPr/>
          <p:nvPr/>
        </p:nvSpPr>
        <p:spPr>
          <a:xfrm>
            <a:off x="872289" y="874878"/>
            <a:ext cx="7399421" cy="5217948"/>
          </a:xfrm>
          <a:prstGeom prst="roundRect">
            <a:avLst>
              <a:gd name="adj" fmla="val 3717"/>
            </a:avLst>
          </a:prstGeom>
          <a:solidFill>
            <a:schemeClr val="bg1"/>
          </a:solidFill>
          <a:ln w="38100">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Rounded Corners 2"/>
          <p:cNvSpPr/>
          <p:nvPr/>
        </p:nvSpPr>
        <p:spPr>
          <a:xfrm>
            <a:off x="1610727" y="2471886"/>
            <a:ext cx="3684672" cy="1858945"/>
          </a:xfrm>
          <a:prstGeom prst="roundRect">
            <a:avLst>
              <a:gd name="adj" fmla="val 1031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tx1"/>
                </a:solidFill>
              </a:rPr>
              <a:t>The lifeboats are uncovered and passengers and crew get ready on deck. There is only room for half of the people on board in the lifeboats.</a:t>
            </a:r>
          </a:p>
        </p:txBody>
      </p:sp>
      <p:sp>
        <p:nvSpPr>
          <p:cNvPr id="21" name="Title 20"/>
          <p:cNvSpPr>
            <a:spLocks noGrp="1"/>
          </p:cNvSpPr>
          <p:nvPr>
            <p:ph type="title"/>
          </p:nvPr>
        </p:nvSpPr>
        <p:spPr>
          <a:xfrm>
            <a:off x="854240" y="761637"/>
            <a:ext cx="7399421" cy="994306"/>
          </a:xfrm>
        </p:spPr>
        <p:txBody>
          <a:bodyPr/>
          <a:lstStyle/>
          <a:p>
            <a:r>
              <a:rPr lang="en-GB" dirty="0">
                <a:solidFill>
                  <a:srgbClr val="007AC2"/>
                </a:solidFill>
                <a:latin typeface="+mn-lt"/>
              </a:rPr>
              <a:t>April 15</a:t>
            </a:r>
            <a:r>
              <a:rPr lang="en-GB" baseline="30000" dirty="0">
                <a:solidFill>
                  <a:srgbClr val="007AC2"/>
                </a:solidFill>
                <a:latin typeface="+mn-lt"/>
              </a:rPr>
              <a:t>th</a:t>
            </a:r>
            <a:r>
              <a:rPr lang="en-GB" dirty="0">
                <a:solidFill>
                  <a:srgbClr val="007AC2"/>
                </a:solidFill>
                <a:latin typeface="+mn-lt"/>
              </a:rPr>
              <a:t> 1912</a:t>
            </a:r>
          </a:p>
        </p:txBody>
      </p:sp>
      <p:sp>
        <p:nvSpPr>
          <p:cNvPr id="2" name="Rectangle 1">
            <a:extLst>
              <a:ext uri="{FF2B5EF4-FFF2-40B4-BE49-F238E27FC236}">
                <a16:creationId xmlns:a16="http://schemas.microsoft.com/office/drawing/2014/main" id="{FA1867E1-268C-470E-AAE1-113AEC2540A1}"/>
              </a:ext>
            </a:extLst>
          </p:cNvPr>
          <p:cNvSpPr/>
          <p:nvPr/>
        </p:nvSpPr>
        <p:spPr>
          <a:xfrm>
            <a:off x="0" y="306805"/>
            <a:ext cx="9144000" cy="372979"/>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018217F1-96D0-406D-8FB6-986C43BBEE9B}"/>
              </a:ext>
            </a:extLst>
          </p:cNvPr>
          <p:cNvSpPr/>
          <p:nvPr/>
        </p:nvSpPr>
        <p:spPr>
          <a:xfrm>
            <a:off x="4470733" y="192505"/>
            <a:ext cx="202532" cy="682372"/>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C2B2B567-18EF-4B52-AEAF-48EBD4E8C7D7}"/>
              </a:ext>
            </a:extLst>
          </p:cNvPr>
          <p:cNvSpPr/>
          <p:nvPr/>
        </p:nvSpPr>
        <p:spPr>
          <a:xfrm>
            <a:off x="872289" y="1702470"/>
            <a:ext cx="1497932" cy="582745"/>
          </a:xfrm>
          <a:prstGeom prst="roundRect">
            <a:avLst>
              <a:gd name="adj" fmla="val 0"/>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6BF4ADBA-91A1-4CF3-ADC5-35F4D272D9CF}"/>
              </a:ext>
            </a:extLst>
          </p:cNvPr>
          <p:cNvSpPr/>
          <p:nvPr/>
        </p:nvSpPr>
        <p:spPr>
          <a:xfrm>
            <a:off x="872289" y="1801198"/>
            <a:ext cx="1395664" cy="369332"/>
          </a:xfrm>
          <a:prstGeom prst="rect">
            <a:avLst/>
          </a:prstGeom>
        </p:spPr>
        <p:txBody>
          <a:bodyPr wrap="square" lIns="0" tIns="0" rIns="0" bIns="0">
            <a:spAutoFit/>
          </a:bodyPr>
          <a:lstStyle/>
          <a:p>
            <a:pPr algn="ctr"/>
            <a:r>
              <a:rPr lang="en-GB" sz="2400" dirty="0">
                <a:solidFill>
                  <a:schemeClr val="bg1"/>
                </a:solidFill>
              </a:rPr>
              <a:t>12:05am</a:t>
            </a:r>
          </a:p>
        </p:txBody>
      </p:sp>
      <p:pic>
        <p:nvPicPr>
          <p:cNvPr id="5" name="Picture 4">
            <a:extLst>
              <a:ext uri="{FF2B5EF4-FFF2-40B4-BE49-F238E27FC236}">
                <a16:creationId xmlns:a16="http://schemas.microsoft.com/office/drawing/2014/main" id="{917EC740-0032-417E-807D-707241BA5F6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26941" y="1837796"/>
            <a:ext cx="2068194" cy="3866623"/>
          </a:xfrm>
          <a:prstGeom prst="rect">
            <a:avLst/>
          </a:prstGeom>
        </p:spPr>
      </p:pic>
    </p:spTree>
    <p:extLst>
      <p:ext uri="{BB962C8B-B14F-4D97-AF65-F5344CB8AC3E}">
        <p14:creationId xmlns:p14="http://schemas.microsoft.com/office/powerpoint/2010/main" val="3908660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70D3E60-45BB-474C-9565-C011C72E5B3A}"/>
              </a:ext>
            </a:extLst>
          </p:cNvPr>
          <p:cNvSpPr/>
          <p:nvPr/>
        </p:nvSpPr>
        <p:spPr>
          <a:xfrm>
            <a:off x="872289" y="874878"/>
            <a:ext cx="7399421" cy="5217948"/>
          </a:xfrm>
          <a:prstGeom prst="roundRect">
            <a:avLst>
              <a:gd name="adj" fmla="val 3717"/>
            </a:avLst>
          </a:prstGeom>
          <a:solidFill>
            <a:schemeClr val="bg1"/>
          </a:solidFill>
          <a:ln w="38100">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Rounded Corners 2"/>
          <p:cNvSpPr/>
          <p:nvPr/>
        </p:nvSpPr>
        <p:spPr>
          <a:xfrm>
            <a:off x="1164915" y="2439482"/>
            <a:ext cx="6960269" cy="1207673"/>
          </a:xfrm>
          <a:prstGeom prst="roundRect">
            <a:avLst>
              <a:gd name="adj" fmla="val 1031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tx1"/>
                </a:solidFill>
              </a:rPr>
              <a:t>Lifeboats are loaded with women and children first. Another ship, The Carpathia, picks up the distress call about 58 miles and sails as quickly as possible to help her.</a:t>
            </a:r>
          </a:p>
        </p:txBody>
      </p:sp>
      <p:sp>
        <p:nvSpPr>
          <p:cNvPr id="21" name="Title 20"/>
          <p:cNvSpPr>
            <a:spLocks noGrp="1"/>
          </p:cNvSpPr>
          <p:nvPr>
            <p:ph type="title"/>
          </p:nvPr>
        </p:nvSpPr>
        <p:spPr>
          <a:xfrm>
            <a:off x="854240" y="761637"/>
            <a:ext cx="7399421" cy="994306"/>
          </a:xfrm>
        </p:spPr>
        <p:txBody>
          <a:bodyPr/>
          <a:lstStyle/>
          <a:p>
            <a:r>
              <a:rPr lang="en-GB" dirty="0">
                <a:solidFill>
                  <a:srgbClr val="007AC2"/>
                </a:solidFill>
                <a:latin typeface="+mn-lt"/>
              </a:rPr>
              <a:t>April 15</a:t>
            </a:r>
            <a:r>
              <a:rPr lang="en-GB" baseline="30000" dirty="0">
                <a:solidFill>
                  <a:srgbClr val="007AC2"/>
                </a:solidFill>
                <a:latin typeface="+mn-lt"/>
              </a:rPr>
              <a:t>th</a:t>
            </a:r>
            <a:r>
              <a:rPr lang="en-GB" dirty="0">
                <a:solidFill>
                  <a:srgbClr val="007AC2"/>
                </a:solidFill>
                <a:latin typeface="+mn-lt"/>
              </a:rPr>
              <a:t> 1912</a:t>
            </a:r>
          </a:p>
        </p:txBody>
      </p:sp>
      <p:sp>
        <p:nvSpPr>
          <p:cNvPr id="2" name="Rectangle 1">
            <a:extLst>
              <a:ext uri="{FF2B5EF4-FFF2-40B4-BE49-F238E27FC236}">
                <a16:creationId xmlns:a16="http://schemas.microsoft.com/office/drawing/2014/main" id="{FA1867E1-268C-470E-AAE1-113AEC2540A1}"/>
              </a:ext>
            </a:extLst>
          </p:cNvPr>
          <p:cNvSpPr/>
          <p:nvPr/>
        </p:nvSpPr>
        <p:spPr>
          <a:xfrm>
            <a:off x="0" y="306805"/>
            <a:ext cx="9144000" cy="372979"/>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018217F1-96D0-406D-8FB6-986C43BBEE9B}"/>
              </a:ext>
            </a:extLst>
          </p:cNvPr>
          <p:cNvSpPr/>
          <p:nvPr/>
        </p:nvSpPr>
        <p:spPr>
          <a:xfrm>
            <a:off x="4470733" y="192505"/>
            <a:ext cx="202532" cy="682372"/>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C2B2B567-18EF-4B52-AEAF-48EBD4E8C7D7}"/>
              </a:ext>
            </a:extLst>
          </p:cNvPr>
          <p:cNvSpPr/>
          <p:nvPr/>
        </p:nvSpPr>
        <p:spPr>
          <a:xfrm>
            <a:off x="872289" y="1702470"/>
            <a:ext cx="1497932" cy="582745"/>
          </a:xfrm>
          <a:prstGeom prst="roundRect">
            <a:avLst>
              <a:gd name="adj" fmla="val 0"/>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6BF4ADBA-91A1-4CF3-ADC5-35F4D272D9CF}"/>
              </a:ext>
            </a:extLst>
          </p:cNvPr>
          <p:cNvSpPr/>
          <p:nvPr/>
        </p:nvSpPr>
        <p:spPr>
          <a:xfrm>
            <a:off x="872289" y="1801198"/>
            <a:ext cx="1395664" cy="369332"/>
          </a:xfrm>
          <a:prstGeom prst="rect">
            <a:avLst/>
          </a:prstGeom>
        </p:spPr>
        <p:txBody>
          <a:bodyPr wrap="square" lIns="0" tIns="0" rIns="0" bIns="0">
            <a:spAutoFit/>
          </a:bodyPr>
          <a:lstStyle/>
          <a:p>
            <a:pPr algn="ctr"/>
            <a:r>
              <a:rPr lang="en-GB" sz="2400" dirty="0">
                <a:solidFill>
                  <a:schemeClr val="bg1"/>
                </a:solidFill>
              </a:rPr>
              <a:t>12:25am</a:t>
            </a:r>
          </a:p>
        </p:txBody>
      </p:sp>
      <p:pic>
        <p:nvPicPr>
          <p:cNvPr id="6" name="Picture 5">
            <a:extLst>
              <a:ext uri="{FF2B5EF4-FFF2-40B4-BE49-F238E27FC236}">
                <a16:creationId xmlns:a16="http://schemas.microsoft.com/office/drawing/2014/main" id="{97328868-62DD-4AD9-83F7-E855C342620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8815" y="4179696"/>
            <a:ext cx="7106369" cy="1734654"/>
          </a:xfrm>
          <a:prstGeom prst="rect">
            <a:avLst/>
          </a:prstGeom>
        </p:spPr>
      </p:pic>
    </p:spTree>
    <p:extLst>
      <p:ext uri="{BB962C8B-B14F-4D97-AF65-F5344CB8AC3E}">
        <p14:creationId xmlns:p14="http://schemas.microsoft.com/office/powerpoint/2010/main" val="134488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70D3E60-45BB-474C-9565-C011C72E5B3A}"/>
              </a:ext>
            </a:extLst>
          </p:cNvPr>
          <p:cNvSpPr/>
          <p:nvPr/>
        </p:nvSpPr>
        <p:spPr>
          <a:xfrm>
            <a:off x="872289" y="874878"/>
            <a:ext cx="7399421" cy="5217948"/>
          </a:xfrm>
          <a:prstGeom prst="roundRect">
            <a:avLst>
              <a:gd name="adj" fmla="val 3717"/>
            </a:avLst>
          </a:prstGeom>
          <a:solidFill>
            <a:schemeClr val="bg1"/>
          </a:solidFill>
          <a:ln w="38100">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Rounded Corners 2"/>
          <p:cNvSpPr/>
          <p:nvPr/>
        </p:nvSpPr>
        <p:spPr>
          <a:xfrm>
            <a:off x="4154810" y="1801198"/>
            <a:ext cx="3728182" cy="1533309"/>
          </a:xfrm>
          <a:prstGeom prst="roundRect">
            <a:avLst>
              <a:gd name="adj" fmla="val 1031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tx1"/>
                </a:solidFill>
              </a:rPr>
              <a:t>The first lifeboat lowered into the water. It leaves not even half full. The first of eight distress rockets are fired.</a:t>
            </a:r>
          </a:p>
        </p:txBody>
      </p:sp>
      <p:sp>
        <p:nvSpPr>
          <p:cNvPr id="21" name="Title 20"/>
          <p:cNvSpPr>
            <a:spLocks noGrp="1"/>
          </p:cNvSpPr>
          <p:nvPr>
            <p:ph type="title"/>
          </p:nvPr>
        </p:nvSpPr>
        <p:spPr>
          <a:xfrm>
            <a:off x="854240" y="761637"/>
            <a:ext cx="7399421" cy="994306"/>
          </a:xfrm>
        </p:spPr>
        <p:txBody>
          <a:bodyPr/>
          <a:lstStyle/>
          <a:p>
            <a:r>
              <a:rPr lang="en-GB" dirty="0">
                <a:solidFill>
                  <a:srgbClr val="007AC2"/>
                </a:solidFill>
                <a:latin typeface="+mn-lt"/>
              </a:rPr>
              <a:t>April 15</a:t>
            </a:r>
            <a:r>
              <a:rPr lang="en-GB" baseline="30000" dirty="0">
                <a:solidFill>
                  <a:srgbClr val="007AC2"/>
                </a:solidFill>
                <a:latin typeface="+mn-lt"/>
              </a:rPr>
              <a:t>th</a:t>
            </a:r>
            <a:r>
              <a:rPr lang="en-GB" dirty="0">
                <a:solidFill>
                  <a:srgbClr val="007AC2"/>
                </a:solidFill>
                <a:latin typeface="+mn-lt"/>
              </a:rPr>
              <a:t> 1912</a:t>
            </a:r>
          </a:p>
        </p:txBody>
      </p:sp>
      <p:sp>
        <p:nvSpPr>
          <p:cNvPr id="2" name="Rectangle 1">
            <a:extLst>
              <a:ext uri="{FF2B5EF4-FFF2-40B4-BE49-F238E27FC236}">
                <a16:creationId xmlns:a16="http://schemas.microsoft.com/office/drawing/2014/main" id="{FA1867E1-268C-470E-AAE1-113AEC2540A1}"/>
              </a:ext>
            </a:extLst>
          </p:cNvPr>
          <p:cNvSpPr/>
          <p:nvPr/>
        </p:nvSpPr>
        <p:spPr>
          <a:xfrm>
            <a:off x="0" y="306805"/>
            <a:ext cx="9144000" cy="372979"/>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018217F1-96D0-406D-8FB6-986C43BBEE9B}"/>
              </a:ext>
            </a:extLst>
          </p:cNvPr>
          <p:cNvSpPr/>
          <p:nvPr/>
        </p:nvSpPr>
        <p:spPr>
          <a:xfrm>
            <a:off x="4470733" y="192505"/>
            <a:ext cx="202532" cy="682372"/>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767F1610-AFB7-4431-9DAE-1DAAB9E1973B}"/>
              </a:ext>
            </a:extLst>
          </p:cNvPr>
          <p:cNvSpPr/>
          <p:nvPr/>
        </p:nvSpPr>
        <p:spPr>
          <a:xfrm>
            <a:off x="872289" y="1702470"/>
            <a:ext cx="1497932" cy="582745"/>
          </a:xfrm>
          <a:prstGeom prst="roundRect">
            <a:avLst>
              <a:gd name="adj" fmla="val 0"/>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B47CFD8-41B2-4511-AE6B-3B9E80BD99E7}"/>
              </a:ext>
            </a:extLst>
          </p:cNvPr>
          <p:cNvSpPr/>
          <p:nvPr/>
        </p:nvSpPr>
        <p:spPr>
          <a:xfrm>
            <a:off x="872289" y="1801198"/>
            <a:ext cx="1395664" cy="369332"/>
          </a:xfrm>
          <a:prstGeom prst="rect">
            <a:avLst/>
          </a:prstGeom>
        </p:spPr>
        <p:txBody>
          <a:bodyPr wrap="square" lIns="0" tIns="0" rIns="0" bIns="0">
            <a:spAutoFit/>
          </a:bodyPr>
          <a:lstStyle/>
          <a:p>
            <a:pPr algn="ctr"/>
            <a:r>
              <a:rPr lang="en-GB" sz="2400" dirty="0">
                <a:solidFill>
                  <a:schemeClr val="bg1"/>
                </a:solidFill>
              </a:rPr>
              <a:t>12:45am</a:t>
            </a:r>
          </a:p>
        </p:txBody>
      </p:sp>
      <p:pic>
        <p:nvPicPr>
          <p:cNvPr id="6" name="Picture 5">
            <a:extLst>
              <a:ext uri="{FF2B5EF4-FFF2-40B4-BE49-F238E27FC236}">
                <a16:creationId xmlns:a16="http://schemas.microsoft.com/office/drawing/2014/main" id="{B1F0972E-9E8B-48AD-A72C-F2396EE8601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18647" y="3749058"/>
            <a:ext cx="2697031" cy="2234064"/>
          </a:xfrm>
          <a:prstGeom prst="rect">
            <a:avLst/>
          </a:prstGeom>
        </p:spPr>
      </p:pic>
      <p:pic>
        <p:nvPicPr>
          <p:cNvPr id="13" name="Picture 12">
            <a:extLst>
              <a:ext uri="{FF2B5EF4-FFF2-40B4-BE49-F238E27FC236}">
                <a16:creationId xmlns:a16="http://schemas.microsoft.com/office/drawing/2014/main" id="{AC526449-46C4-4429-A6D6-EC5EFEAB327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89976" y="1801198"/>
            <a:ext cx="2530989" cy="4006516"/>
          </a:xfrm>
          <a:prstGeom prst="rect">
            <a:avLst/>
          </a:prstGeom>
        </p:spPr>
      </p:pic>
    </p:spTree>
    <p:extLst>
      <p:ext uri="{BB962C8B-B14F-4D97-AF65-F5344CB8AC3E}">
        <p14:creationId xmlns:p14="http://schemas.microsoft.com/office/powerpoint/2010/main" val="2054984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70D3E60-45BB-474C-9565-C011C72E5B3A}"/>
              </a:ext>
            </a:extLst>
          </p:cNvPr>
          <p:cNvSpPr/>
          <p:nvPr/>
        </p:nvSpPr>
        <p:spPr>
          <a:xfrm>
            <a:off x="872289" y="874878"/>
            <a:ext cx="7399421" cy="5217948"/>
          </a:xfrm>
          <a:prstGeom prst="roundRect">
            <a:avLst>
              <a:gd name="adj" fmla="val 3717"/>
            </a:avLst>
          </a:prstGeom>
          <a:solidFill>
            <a:schemeClr val="bg1"/>
          </a:solidFill>
          <a:ln w="38100">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Rounded Corners 2"/>
          <p:cNvSpPr/>
          <p:nvPr/>
        </p:nvSpPr>
        <p:spPr>
          <a:xfrm>
            <a:off x="1216671" y="2427170"/>
            <a:ext cx="3327582" cy="2835853"/>
          </a:xfrm>
          <a:prstGeom prst="roundRect">
            <a:avLst>
              <a:gd name="adj" fmla="val 1031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tx1"/>
                </a:solidFill>
              </a:rPr>
              <a:t>The last lifeboat is lowered in to the water. </a:t>
            </a:r>
          </a:p>
          <a:p>
            <a:pPr algn="ctr"/>
            <a:endParaRPr lang="en-GB" sz="2000" dirty="0">
              <a:solidFill>
                <a:schemeClr val="tx1"/>
              </a:solidFill>
            </a:endParaRPr>
          </a:p>
          <a:p>
            <a:pPr algn="ctr"/>
            <a:r>
              <a:rPr lang="en-GB" sz="2000" dirty="0">
                <a:solidFill>
                  <a:schemeClr val="tx1"/>
                </a:solidFill>
              </a:rPr>
              <a:t>Over 1,500 people remain stranded on the ship. Titanic's deck becomes steeper and the rear of the ship breaks off.</a:t>
            </a:r>
          </a:p>
        </p:txBody>
      </p:sp>
      <p:sp>
        <p:nvSpPr>
          <p:cNvPr id="21" name="Title 20"/>
          <p:cNvSpPr>
            <a:spLocks noGrp="1"/>
          </p:cNvSpPr>
          <p:nvPr>
            <p:ph type="title"/>
          </p:nvPr>
        </p:nvSpPr>
        <p:spPr>
          <a:xfrm>
            <a:off x="854240" y="761637"/>
            <a:ext cx="7399421" cy="994306"/>
          </a:xfrm>
        </p:spPr>
        <p:txBody>
          <a:bodyPr/>
          <a:lstStyle/>
          <a:p>
            <a:r>
              <a:rPr lang="en-GB" dirty="0">
                <a:solidFill>
                  <a:srgbClr val="007AC2"/>
                </a:solidFill>
                <a:latin typeface="+mn-lt"/>
              </a:rPr>
              <a:t>April 15</a:t>
            </a:r>
            <a:r>
              <a:rPr lang="en-GB" baseline="30000" dirty="0">
                <a:solidFill>
                  <a:srgbClr val="007AC2"/>
                </a:solidFill>
                <a:latin typeface="+mn-lt"/>
              </a:rPr>
              <a:t>th</a:t>
            </a:r>
            <a:r>
              <a:rPr lang="en-GB" dirty="0">
                <a:solidFill>
                  <a:srgbClr val="007AC2"/>
                </a:solidFill>
                <a:latin typeface="+mn-lt"/>
              </a:rPr>
              <a:t> 1912</a:t>
            </a:r>
          </a:p>
        </p:txBody>
      </p:sp>
      <p:sp>
        <p:nvSpPr>
          <p:cNvPr id="2" name="Rectangle 1">
            <a:extLst>
              <a:ext uri="{FF2B5EF4-FFF2-40B4-BE49-F238E27FC236}">
                <a16:creationId xmlns:a16="http://schemas.microsoft.com/office/drawing/2014/main" id="{FA1867E1-268C-470E-AAE1-113AEC2540A1}"/>
              </a:ext>
            </a:extLst>
          </p:cNvPr>
          <p:cNvSpPr/>
          <p:nvPr/>
        </p:nvSpPr>
        <p:spPr>
          <a:xfrm>
            <a:off x="0" y="306805"/>
            <a:ext cx="9144000" cy="372979"/>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018217F1-96D0-406D-8FB6-986C43BBEE9B}"/>
              </a:ext>
            </a:extLst>
          </p:cNvPr>
          <p:cNvSpPr/>
          <p:nvPr/>
        </p:nvSpPr>
        <p:spPr>
          <a:xfrm>
            <a:off x="4470733" y="192505"/>
            <a:ext cx="202532" cy="682372"/>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767F1610-AFB7-4431-9DAE-1DAAB9E1973B}"/>
              </a:ext>
            </a:extLst>
          </p:cNvPr>
          <p:cNvSpPr/>
          <p:nvPr/>
        </p:nvSpPr>
        <p:spPr>
          <a:xfrm>
            <a:off x="872289" y="1702470"/>
            <a:ext cx="1497932" cy="582745"/>
          </a:xfrm>
          <a:prstGeom prst="roundRect">
            <a:avLst>
              <a:gd name="adj" fmla="val 0"/>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B47CFD8-41B2-4511-AE6B-3B9E80BD99E7}"/>
              </a:ext>
            </a:extLst>
          </p:cNvPr>
          <p:cNvSpPr/>
          <p:nvPr/>
        </p:nvSpPr>
        <p:spPr>
          <a:xfrm>
            <a:off x="872289" y="1801198"/>
            <a:ext cx="1395664" cy="369332"/>
          </a:xfrm>
          <a:prstGeom prst="rect">
            <a:avLst/>
          </a:prstGeom>
        </p:spPr>
        <p:txBody>
          <a:bodyPr wrap="square" lIns="0" tIns="0" rIns="0" bIns="0">
            <a:spAutoFit/>
          </a:bodyPr>
          <a:lstStyle/>
          <a:p>
            <a:pPr algn="ctr"/>
            <a:r>
              <a:rPr lang="en-GB" sz="2400" dirty="0">
                <a:solidFill>
                  <a:schemeClr val="bg1"/>
                </a:solidFill>
              </a:rPr>
              <a:t>2:05am</a:t>
            </a:r>
          </a:p>
        </p:txBody>
      </p:sp>
      <p:pic>
        <p:nvPicPr>
          <p:cNvPr id="9" name="Picture 8">
            <a:extLst>
              <a:ext uri="{FF2B5EF4-FFF2-40B4-BE49-F238E27FC236}">
                <a16:creationId xmlns:a16="http://schemas.microsoft.com/office/drawing/2014/main" id="{8F0D95F2-63EB-4EB9-AF52-3AA6900D785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3914" y="1612517"/>
            <a:ext cx="1541164" cy="4321734"/>
          </a:xfrm>
          <a:prstGeom prst="rect">
            <a:avLst/>
          </a:prstGeom>
        </p:spPr>
      </p:pic>
      <p:pic>
        <p:nvPicPr>
          <p:cNvPr id="5" name="Picture 4">
            <a:extLst>
              <a:ext uri="{FF2B5EF4-FFF2-40B4-BE49-F238E27FC236}">
                <a16:creationId xmlns:a16="http://schemas.microsoft.com/office/drawing/2014/main" id="{FA9DE2E0-2DC2-40C2-833F-40F9602B1A3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17068" y="1653593"/>
            <a:ext cx="1642070" cy="4321734"/>
          </a:xfrm>
          <a:prstGeom prst="rect">
            <a:avLst/>
          </a:prstGeom>
        </p:spPr>
      </p:pic>
    </p:spTree>
    <p:extLst>
      <p:ext uri="{BB962C8B-B14F-4D97-AF65-F5344CB8AC3E}">
        <p14:creationId xmlns:p14="http://schemas.microsoft.com/office/powerpoint/2010/main" val="2224664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70D3E60-45BB-474C-9565-C011C72E5B3A}"/>
              </a:ext>
            </a:extLst>
          </p:cNvPr>
          <p:cNvSpPr/>
          <p:nvPr/>
        </p:nvSpPr>
        <p:spPr>
          <a:xfrm>
            <a:off x="872289" y="874878"/>
            <a:ext cx="7399421" cy="5217948"/>
          </a:xfrm>
          <a:prstGeom prst="roundRect">
            <a:avLst>
              <a:gd name="adj" fmla="val 3717"/>
            </a:avLst>
          </a:prstGeom>
          <a:solidFill>
            <a:schemeClr val="bg1"/>
          </a:solidFill>
          <a:ln w="38100">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Rounded Corners 2"/>
          <p:cNvSpPr/>
          <p:nvPr/>
        </p:nvSpPr>
        <p:spPr>
          <a:xfrm>
            <a:off x="4936472" y="2035430"/>
            <a:ext cx="3248524" cy="3777909"/>
          </a:xfrm>
          <a:prstGeom prst="roundRect">
            <a:avLst>
              <a:gd name="adj" fmla="val 1031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tx1"/>
                </a:solidFill>
              </a:rPr>
              <a:t>The remaining ship levels out for a few moments before slowly filling with more water. The water pulls the ship back high into the air before pulling it under. Remaining passengers are stranded in the icy waters. Most of them are unable to be saved.</a:t>
            </a:r>
          </a:p>
        </p:txBody>
      </p:sp>
      <p:sp>
        <p:nvSpPr>
          <p:cNvPr id="21" name="Title 20"/>
          <p:cNvSpPr>
            <a:spLocks noGrp="1"/>
          </p:cNvSpPr>
          <p:nvPr>
            <p:ph type="title"/>
          </p:nvPr>
        </p:nvSpPr>
        <p:spPr>
          <a:xfrm>
            <a:off x="854240" y="761637"/>
            <a:ext cx="7399421" cy="994306"/>
          </a:xfrm>
        </p:spPr>
        <p:txBody>
          <a:bodyPr/>
          <a:lstStyle/>
          <a:p>
            <a:r>
              <a:rPr lang="en-GB" dirty="0">
                <a:solidFill>
                  <a:srgbClr val="007AC2"/>
                </a:solidFill>
                <a:latin typeface="+mn-lt"/>
              </a:rPr>
              <a:t>April 15</a:t>
            </a:r>
            <a:r>
              <a:rPr lang="en-GB" baseline="30000" dirty="0">
                <a:solidFill>
                  <a:srgbClr val="007AC2"/>
                </a:solidFill>
                <a:latin typeface="+mn-lt"/>
              </a:rPr>
              <a:t>th</a:t>
            </a:r>
            <a:r>
              <a:rPr lang="en-GB" dirty="0">
                <a:solidFill>
                  <a:srgbClr val="007AC2"/>
                </a:solidFill>
                <a:latin typeface="+mn-lt"/>
              </a:rPr>
              <a:t> 1912</a:t>
            </a:r>
          </a:p>
        </p:txBody>
      </p:sp>
      <p:sp>
        <p:nvSpPr>
          <p:cNvPr id="2" name="Rectangle 1">
            <a:extLst>
              <a:ext uri="{FF2B5EF4-FFF2-40B4-BE49-F238E27FC236}">
                <a16:creationId xmlns:a16="http://schemas.microsoft.com/office/drawing/2014/main" id="{FA1867E1-268C-470E-AAE1-113AEC2540A1}"/>
              </a:ext>
            </a:extLst>
          </p:cNvPr>
          <p:cNvSpPr/>
          <p:nvPr/>
        </p:nvSpPr>
        <p:spPr>
          <a:xfrm>
            <a:off x="0" y="306805"/>
            <a:ext cx="9144000" cy="372979"/>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018217F1-96D0-406D-8FB6-986C43BBEE9B}"/>
              </a:ext>
            </a:extLst>
          </p:cNvPr>
          <p:cNvSpPr/>
          <p:nvPr/>
        </p:nvSpPr>
        <p:spPr>
          <a:xfrm>
            <a:off x="4470733" y="192505"/>
            <a:ext cx="202532" cy="682372"/>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767F1610-AFB7-4431-9DAE-1DAAB9E1973B}"/>
              </a:ext>
            </a:extLst>
          </p:cNvPr>
          <p:cNvSpPr/>
          <p:nvPr/>
        </p:nvSpPr>
        <p:spPr>
          <a:xfrm>
            <a:off x="872289" y="1702470"/>
            <a:ext cx="1497932" cy="582745"/>
          </a:xfrm>
          <a:prstGeom prst="roundRect">
            <a:avLst>
              <a:gd name="adj" fmla="val 0"/>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B47CFD8-41B2-4511-AE6B-3B9E80BD99E7}"/>
              </a:ext>
            </a:extLst>
          </p:cNvPr>
          <p:cNvSpPr/>
          <p:nvPr/>
        </p:nvSpPr>
        <p:spPr>
          <a:xfrm>
            <a:off x="872289" y="1801198"/>
            <a:ext cx="1395664" cy="369332"/>
          </a:xfrm>
          <a:prstGeom prst="rect">
            <a:avLst/>
          </a:prstGeom>
        </p:spPr>
        <p:txBody>
          <a:bodyPr wrap="square" lIns="0" tIns="0" rIns="0" bIns="0">
            <a:spAutoFit/>
          </a:bodyPr>
          <a:lstStyle/>
          <a:p>
            <a:pPr algn="ctr"/>
            <a:r>
              <a:rPr lang="en-GB" sz="2400" dirty="0">
                <a:solidFill>
                  <a:schemeClr val="bg1"/>
                </a:solidFill>
              </a:rPr>
              <a:t>2:20am</a:t>
            </a:r>
          </a:p>
        </p:txBody>
      </p:sp>
      <p:pic>
        <p:nvPicPr>
          <p:cNvPr id="6" name="Picture 5">
            <a:extLst>
              <a:ext uri="{FF2B5EF4-FFF2-40B4-BE49-F238E27FC236}">
                <a16:creationId xmlns:a16="http://schemas.microsoft.com/office/drawing/2014/main" id="{5DF5A3FE-F231-4823-8058-157299C8C5C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937" r="6301"/>
          <a:stretch/>
        </p:blipFill>
        <p:spPr>
          <a:xfrm>
            <a:off x="959004" y="2365624"/>
            <a:ext cx="4046136" cy="3223293"/>
          </a:xfrm>
          <a:prstGeom prst="roundRect">
            <a:avLst>
              <a:gd name="adj" fmla="val 5469"/>
            </a:avLst>
          </a:prstGeom>
        </p:spPr>
      </p:pic>
    </p:spTree>
    <p:extLst>
      <p:ext uri="{BB962C8B-B14F-4D97-AF65-F5344CB8AC3E}">
        <p14:creationId xmlns:p14="http://schemas.microsoft.com/office/powerpoint/2010/main" val="1550027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70D3E60-45BB-474C-9565-C011C72E5B3A}"/>
              </a:ext>
            </a:extLst>
          </p:cNvPr>
          <p:cNvSpPr/>
          <p:nvPr/>
        </p:nvSpPr>
        <p:spPr>
          <a:xfrm>
            <a:off x="872289" y="874878"/>
            <a:ext cx="7399421" cy="5217948"/>
          </a:xfrm>
          <a:prstGeom prst="roundRect">
            <a:avLst>
              <a:gd name="adj" fmla="val 3717"/>
            </a:avLst>
          </a:prstGeom>
          <a:solidFill>
            <a:schemeClr val="bg1"/>
          </a:solidFill>
          <a:ln w="38100">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Rounded Corners 2"/>
          <p:cNvSpPr/>
          <p:nvPr/>
        </p:nvSpPr>
        <p:spPr>
          <a:xfrm>
            <a:off x="1623858" y="2480309"/>
            <a:ext cx="4313726" cy="2215153"/>
          </a:xfrm>
          <a:prstGeom prst="roundRect">
            <a:avLst>
              <a:gd name="adj" fmla="val 1031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tx1"/>
                </a:solidFill>
              </a:rPr>
              <a:t>The Carpathia finally travels away from any remaining wreckage and makes its way to New York. </a:t>
            </a:r>
          </a:p>
          <a:p>
            <a:pPr algn="ctr"/>
            <a:endParaRPr lang="en-GB" sz="2000" dirty="0">
              <a:solidFill>
                <a:schemeClr val="tx1"/>
              </a:solidFill>
            </a:endParaRPr>
          </a:p>
          <a:p>
            <a:pPr algn="ctr"/>
            <a:r>
              <a:rPr lang="en-GB" sz="2000" dirty="0">
                <a:solidFill>
                  <a:schemeClr val="tx1"/>
                </a:solidFill>
              </a:rPr>
              <a:t>She has managed to save only </a:t>
            </a:r>
            <a:br>
              <a:rPr lang="en-GB" sz="2000" dirty="0">
                <a:solidFill>
                  <a:schemeClr val="tx1"/>
                </a:solidFill>
              </a:rPr>
            </a:br>
            <a:r>
              <a:rPr lang="en-GB" sz="2000" dirty="0">
                <a:solidFill>
                  <a:schemeClr val="tx1"/>
                </a:solidFill>
              </a:rPr>
              <a:t>705 passengers and crew. </a:t>
            </a:r>
          </a:p>
        </p:txBody>
      </p:sp>
      <p:sp>
        <p:nvSpPr>
          <p:cNvPr id="21" name="Title 20"/>
          <p:cNvSpPr>
            <a:spLocks noGrp="1"/>
          </p:cNvSpPr>
          <p:nvPr>
            <p:ph type="title"/>
          </p:nvPr>
        </p:nvSpPr>
        <p:spPr>
          <a:xfrm>
            <a:off x="854240" y="761637"/>
            <a:ext cx="7399421" cy="994306"/>
          </a:xfrm>
        </p:spPr>
        <p:txBody>
          <a:bodyPr/>
          <a:lstStyle/>
          <a:p>
            <a:r>
              <a:rPr lang="en-GB" dirty="0">
                <a:solidFill>
                  <a:srgbClr val="007AC2"/>
                </a:solidFill>
                <a:latin typeface="+mn-lt"/>
              </a:rPr>
              <a:t>April 15</a:t>
            </a:r>
            <a:r>
              <a:rPr lang="en-GB" baseline="30000" dirty="0">
                <a:solidFill>
                  <a:srgbClr val="007AC2"/>
                </a:solidFill>
                <a:latin typeface="+mn-lt"/>
              </a:rPr>
              <a:t>th</a:t>
            </a:r>
            <a:r>
              <a:rPr lang="en-GB" dirty="0">
                <a:solidFill>
                  <a:srgbClr val="007AC2"/>
                </a:solidFill>
                <a:latin typeface="+mn-lt"/>
              </a:rPr>
              <a:t> 1912</a:t>
            </a:r>
          </a:p>
        </p:txBody>
      </p:sp>
      <p:sp>
        <p:nvSpPr>
          <p:cNvPr id="2" name="Rectangle 1">
            <a:extLst>
              <a:ext uri="{FF2B5EF4-FFF2-40B4-BE49-F238E27FC236}">
                <a16:creationId xmlns:a16="http://schemas.microsoft.com/office/drawing/2014/main" id="{FA1867E1-268C-470E-AAE1-113AEC2540A1}"/>
              </a:ext>
            </a:extLst>
          </p:cNvPr>
          <p:cNvSpPr/>
          <p:nvPr/>
        </p:nvSpPr>
        <p:spPr>
          <a:xfrm>
            <a:off x="0" y="306805"/>
            <a:ext cx="9144000" cy="372979"/>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018217F1-96D0-406D-8FB6-986C43BBEE9B}"/>
              </a:ext>
            </a:extLst>
          </p:cNvPr>
          <p:cNvSpPr/>
          <p:nvPr/>
        </p:nvSpPr>
        <p:spPr>
          <a:xfrm>
            <a:off x="4470733" y="192505"/>
            <a:ext cx="202532" cy="682372"/>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767F1610-AFB7-4431-9DAE-1DAAB9E1973B}"/>
              </a:ext>
            </a:extLst>
          </p:cNvPr>
          <p:cNvSpPr/>
          <p:nvPr/>
        </p:nvSpPr>
        <p:spPr>
          <a:xfrm>
            <a:off x="872289" y="1702470"/>
            <a:ext cx="1497932" cy="582745"/>
          </a:xfrm>
          <a:prstGeom prst="roundRect">
            <a:avLst>
              <a:gd name="adj" fmla="val 0"/>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B47CFD8-41B2-4511-AE6B-3B9E80BD99E7}"/>
              </a:ext>
            </a:extLst>
          </p:cNvPr>
          <p:cNvSpPr/>
          <p:nvPr/>
        </p:nvSpPr>
        <p:spPr>
          <a:xfrm>
            <a:off x="872289" y="1801198"/>
            <a:ext cx="1395664" cy="369332"/>
          </a:xfrm>
          <a:prstGeom prst="rect">
            <a:avLst/>
          </a:prstGeom>
        </p:spPr>
        <p:txBody>
          <a:bodyPr wrap="square" lIns="0" tIns="0" rIns="0" bIns="0">
            <a:spAutoFit/>
          </a:bodyPr>
          <a:lstStyle/>
          <a:p>
            <a:pPr algn="ctr"/>
            <a:r>
              <a:rPr lang="en-GB" sz="2400" dirty="0">
                <a:solidFill>
                  <a:schemeClr val="bg1"/>
                </a:solidFill>
              </a:rPr>
              <a:t>8:50am</a:t>
            </a:r>
          </a:p>
        </p:txBody>
      </p:sp>
      <p:pic>
        <p:nvPicPr>
          <p:cNvPr id="5" name="Picture 4">
            <a:extLst>
              <a:ext uri="{FF2B5EF4-FFF2-40B4-BE49-F238E27FC236}">
                <a16:creationId xmlns:a16="http://schemas.microsoft.com/office/drawing/2014/main" id="{E942A3E4-2D3B-484E-8EF5-BDBB6E0C1F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64705" y="1128848"/>
            <a:ext cx="1718022" cy="4951946"/>
          </a:xfrm>
          <a:prstGeom prst="rect">
            <a:avLst/>
          </a:prstGeom>
        </p:spPr>
      </p:pic>
    </p:spTree>
    <p:extLst>
      <p:ext uri="{BB962C8B-B14F-4D97-AF65-F5344CB8AC3E}">
        <p14:creationId xmlns:p14="http://schemas.microsoft.com/office/powerpoint/2010/main" val="3044097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112</TotalTime>
  <Words>361</Words>
  <Application>Microsoft Office PowerPoint</Application>
  <PresentationFormat>On-screen Show (4:3)</PresentationFormat>
  <Paragraphs>40</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Twinkl</vt:lpstr>
      <vt:lpstr>Calibri</vt:lpstr>
      <vt:lpstr>Office Theme</vt:lpstr>
      <vt:lpstr>PowerPoint Presentation</vt:lpstr>
      <vt:lpstr>1908 -1909</vt:lpstr>
      <vt:lpstr>April 10th 1912</vt:lpstr>
      <vt:lpstr>April 12th – 13th 1912</vt:lpstr>
      <vt:lpstr>April 14th 1912</vt:lpstr>
      <vt:lpstr>April 14th 1912</vt:lpstr>
      <vt:lpstr>April 15th 1912</vt:lpstr>
      <vt:lpstr>April 15th 1912</vt:lpstr>
      <vt:lpstr>April 15th 1912</vt:lpstr>
      <vt:lpstr>April 15th 1912</vt:lpstr>
      <vt:lpstr>April 15th 1912</vt:lpstr>
      <vt:lpstr>April 15th 1912</vt:lpstr>
      <vt:lpstr>April 15th 1912</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Buckland</dc:creator>
  <cp:lastModifiedBy>Laura Buckland</cp:lastModifiedBy>
  <cp:revision>14</cp:revision>
  <dcterms:created xsi:type="dcterms:W3CDTF">2020-03-02T13:25:53Z</dcterms:created>
  <dcterms:modified xsi:type="dcterms:W3CDTF">2020-03-06T11:46:08Z</dcterms:modified>
</cp:coreProperties>
</file>