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73" r:id="rId4"/>
    <p:sldId id="274" r:id="rId5"/>
    <p:sldId id="275" r:id="rId6"/>
    <p:sldId id="276" r:id="rId7"/>
    <p:sldId id="277" r:id="rId8"/>
    <p:sldId id="278" r:id="rId9"/>
    <p:sldId id="279" r:id="rId10"/>
    <p:sldId id="280" r:id="rId11"/>
    <p:sldId id="281" r:id="rId12"/>
    <p:sldId id="282" r:id="rId13"/>
    <p:sldId id="283" r:id="rId14"/>
    <p:sldId id="267"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Twinkl" panose="020B0604020202020204" charset="0"/>
      <p:regular r:id="rId22"/>
      <p:bold r:id="rId23"/>
    </p:embeddedFont>
    <p:embeddedFont>
      <p:font typeface="Twinkl SemiBold" charset="0"/>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43"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E8F5"/>
    <a:srgbClr val="C9E3F3"/>
    <a:srgbClr val="033872"/>
    <a:srgbClr val="FFFFFF"/>
    <a:srgbClr val="064C7B"/>
    <a:srgbClr val="DE1E5A"/>
    <a:srgbClr val="18A0DB"/>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1" autoAdjust="0"/>
    <p:restoredTop sz="94660"/>
  </p:normalViewPr>
  <p:slideViewPr>
    <p:cSldViewPr snapToGrid="0" showGuides="1">
      <p:cViewPr varScale="1">
        <p:scale>
          <a:sx n="86" d="100"/>
          <a:sy n="86" d="100"/>
        </p:scale>
        <p:origin x="1157" y="72"/>
      </p:cViewPr>
      <p:guideLst>
        <p:guide orient="horz" pos="2160"/>
        <p:guide pos="2880"/>
        <p:guide pos="340"/>
        <p:guide orient="horz" pos="3974"/>
        <p:guide pos="5443"/>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26/11/2020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9.jpe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AECBF9D-C506-43E9-AF00-2A7685071C1B}"/>
              </a:ext>
            </a:extLst>
          </p:cNvPr>
          <p:cNvSpPr/>
          <p:nvPr/>
        </p:nvSpPr>
        <p:spPr>
          <a:xfrm>
            <a:off x="746858" y="4845151"/>
            <a:ext cx="6005634" cy="1231106"/>
          </a:xfrm>
          <a:prstGeom prst="rect">
            <a:avLst/>
          </a:prstGeom>
          <a:solidFill>
            <a:srgbClr val="FFFFFF"/>
          </a:solidFill>
          <a:ln w="28575">
            <a:solidFill>
              <a:srgbClr val="033872"/>
            </a:solidFill>
          </a:ln>
        </p:spPr>
        <p:txBody>
          <a:bodyPr wrap="square" lIns="108000" tIns="0" rIns="1908000" bIns="0" anchor="ctr">
            <a:noAutofit/>
          </a:bodyPr>
          <a:lstStyle/>
          <a:p>
            <a:pPr lvl="0">
              <a:buClr>
                <a:schemeClr val="dk1"/>
              </a:buClr>
              <a:buSzPts val="1800"/>
            </a:pPr>
            <a:r>
              <a:rPr lang="en-GB" sz="1600" dirty="0">
                <a:solidFill>
                  <a:schemeClr val="dk1"/>
                </a:solidFill>
                <a:ea typeface="Arial"/>
                <a:cs typeface="Arial"/>
                <a:sym typeface="Arial"/>
              </a:rPr>
              <a:t>I am King </a:t>
            </a:r>
            <a:r>
              <a:rPr lang="en-GB" sz="1600" dirty="0" err="1">
                <a:solidFill>
                  <a:schemeClr val="dk1"/>
                </a:solidFill>
                <a:ea typeface="Arial"/>
                <a:cs typeface="Arial"/>
                <a:sym typeface="Arial"/>
              </a:rPr>
              <a:t>Numitor</a:t>
            </a:r>
            <a:r>
              <a:rPr lang="en-GB" sz="1600" dirty="0">
                <a:solidFill>
                  <a:schemeClr val="dk1"/>
                </a:solidFill>
                <a:ea typeface="Arial"/>
                <a:cs typeface="Arial"/>
                <a:sym typeface="Arial"/>
              </a:rPr>
              <a:t> and I know that my brother is going to take my throne from me because he wants to </a:t>
            </a:r>
            <a:r>
              <a:rPr lang="en-GB" sz="1600" dirty="0">
                <a:solidFill>
                  <a:schemeClr val="dk1"/>
                </a:solidFill>
              </a:rPr>
              <a:t>rule my kingdom</a:t>
            </a:r>
            <a:r>
              <a:rPr lang="en-GB" sz="1600" dirty="0">
                <a:solidFill>
                  <a:schemeClr val="dk1"/>
                </a:solidFill>
                <a:ea typeface="Arial"/>
                <a:cs typeface="Arial"/>
                <a:sym typeface="Arial"/>
              </a:rPr>
              <a:t>. </a:t>
            </a:r>
            <a:endParaRPr lang="en-GB" sz="1600" dirty="0"/>
          </a:p>
        </p:txBody>
      </p:sp>
      <p:sp>
        <p:nvSpPr>
          <p:cNvPr id="14" name="Rectangle 13">
            <a:extLst>
              <a:ext uri="{FF2B5EF4-FFF2-40B4-BE49-F238E27FC236}">
                <a16:creationId xmlns:a16="http://schemas.microsoft.com/office/drawing/2014/main" id="{396625FE-1E7E-4B64-9C8A-A41931A4EDE4}"/>
              </a:ext>
            </a:extLst>
          </p:cNvPr>
          <p:cNvSpPr/>
          <p:nvPr/>
        </p:nvSpPr>
        <p:spPr>
          <a:xfrm>
            <a:off x="746685" y="4843789"/>
            <a:ext cx="6005634" cy="1231106"/>
          </a:xfrm>
          <a:prstGeom prst="rect">
            <a:avLst/>
          </a:prstGeom>
          <a:solidFill>
            <a:srgbClr val="FFFFFF"/>
          </a:solidFill>
          <a:ln w="28575">
            <a:solidFill>
              <a:srgbClr val="033872"/>
            </a:solidFill>
          </a:ln>
        </p:spPr>
        <p:txBody>
          <a:bodyPr wrap="square" lIns="108000" tIns="0" rIns="1908000" bIns="0" anchor="ctr">
            <a:noAutofit/>
          </a:bodyPr>
          <a:lstStyle/>
          <a:p>
            <a:pPr lvl="0">
              <a:buClr>
                <a:schemeClr val="dk1"/>
              </a:buClr>
              <a:buSzPts val="1800"/>
            </a:pPr>
            <a:r>
              <a:rPr lang="en-GB" sz="1600" dirty="0">
                <a:solidFill>
                  <a:schemeClr val="dk1"/>
                </a:solidFill>
                <a:ea typeface="Arial"/>
                <a:cs typeface="Arial"/>
                <a:sym typeface="Arial"/>
              </a:rPr>
              <a:t>I am King </a:t>
            </a: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and I took the throne from my brother. </a:t>
            </a:r>
            <a:r>
              <a:rPr lang="en-GB" sz="1600" dirty="0">
                <a:solidFill>
                  <a:schemeClr val="dk1"/>
                </a:solidFill>
              </a:rPr>
              <a:t>N</a:t>
            </a:r>
            <a:r>
              <a:rPr lang="en-GB" sz="1600" dirty="0">
                <a:solidFill>
                  <a:schemeClr val="dk1"/>
                </a:solidFill>
                <a:ea typeface="Arial"/>
                <a:cs typeface="Arial"/>
                <a:sym typeface="Arial"/>
              </a:rPr>
              <a:t>o one will take my throne from me!</a:t>
            </a:r>
            <a:endParaRPr lang="en-GB" sz="1600" dirty="0"/>
          </a:p>
        </p:txBody>
      </p:sp>
      <p:pic>
        <p:nvPicPr>
          <p:cNvPr id="9" name="Picture 8">
            <a:extLst>
              <a:ext uri="{FF2B5EF4-FFF2-40B4-BE49-F238E27FC236}">
                <a16:creationId xmlns:a16="http://schemas.microsoft.com/office/drawing/2014/main" id="{C69BBCA4-81C9-4F8A-95DC-8A66BF2A45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4668716" y="2373191"/>
            <a:ext cx="3719634" cy="3719634"/>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5" name="Rectangle 4"/>
          <p:cNvSpPr/>
          <p:nvPr/>
        </p:nvSpPr>
        <p:spPr>
          <a:xfrm>
            <a:off x="755650" y="1979938"/>
            <a:ext cx="7632700" cy="1723549"/>
          </a:xfrm>
          <a:prstGeom prst="rect">
            <a:avLst/>
          </a:prstGeom>
        </p:spPr>
        <p:txBody>
          <a:bodyPr wrap="square" lIns="108000" tIns="0" rIns="0" bIns="0">
            <a:spAutoFit/>
          </a:bodyPr>
          <a:lstStyle/>
          <a:p>
            <a:pPr lvl="0">
              <a:buClr>
                <a:schemeClr val="dk1"/>
              </a:buClr>
              <a:buSzPts val="1800"/>
            </a:pPr>
            <a:r>
              <a:rPr lang="en-GB" sz="1600" dirty="0">
                <a:solidFill>
                  <a:schemeClr val="dk1"/>
                </a:solidFill>
                <a:ea typeface="Arial"/>
                <a:cs typeface="Arial"/>
                <a:sym typeface="Arial"/>
              </a:rPr>
              <a:t>Long ago, before Christianity, in the fine city of Alba Longa, Italy, lived King </a:t>
            </a:r>
            <a:r>
              <a:rPr lang="en-GB" sz="1600" dirty="0" err="1">
                <a:solidFill>
                  <a:schemeClr val="dk1"/>
                </a:solidFill>
                <a:ea typeface="Arial"/>
                <a:cs typeface="Arial"/>
                <a:sym typeface="Arial"/>
              </a:rPr>
              <a:t>Numitor</a:t>
            </a:r>
            <a:r>
              <a:rPr lang="en-GB" sz="1600" dirty="0">
                <a:solidFill>
                  <a:schemeClr val="dk1"/>
                </a:solidFill>
                <a:ea typeface="Arial"/>
                <a:cs typeface="Arial"/>
                <a:sym typeface="Arial"/>
              </a:rPr>
              <a:t>. </a:t>
            </a:r>
            <a:br>
              <a:rPr lang="en-GB" sz="1600" dirty="0">
                <a:solidFill>
                  <a:schemeClr val="dk1"/>
                </a:solidFill>
                <a:ea typeface="Arial"/>
                <a:cs typeface="Arial"/>
                <a:sym typeface="Arial"/>
              </a:rPr>
            </a:br>
            <a:br>
              <a:rPr lang="en-GB" sz="1600" dirty="0">
                <a:solidFill>
                  <a:schemeClr val="dk1"/>
                </a:solidFill>
                <a:ea typeface="Arial"/>
                <a:cs typeface="Arial"/>
                <a:sym typeface="Arial"/>
              </a:rPr>
            </a:br>
            <a:r>
              <a:rPr lang="en-GB" sz="1600" dirty="0">
                <a:solidFill>
                  <a:schemeClr val="dk1"/>
                </a:solidFill>
                <a:ea typeface="Arial"/>
                <a:cs typeface="Arial"/>
                <a:sym typeface="Arial"/>
              </a:rPr>
              <a:t>All was not well in Alba Longa because </a:t>
            </a:r>
            <a:r>
              <a:rPr lang="en-GB" sz="1600" dirty="0">
                <a:solidFill>
                  <a:schemeClr val="dk1"/>
                </a:solidFill>
              </a:rPr>
              <a:t>the</a:t>
            </a:r>
            <a:r>
              <a:rPr lang="en-GB" sz="1600" dirty="0">
                <a:solidFill>
                  <a:schemeClr val="dk1"/>
                </a:solidFill>
                <a:ea typeface="Arial"/>
                <a:cs typeface="Arial"/>
                <a:sym typeface="Arial"/>
              </a:rPr>
              <a:t> </a:t>
            </a:r>
            <a:br>
              <a:rPr lang="en-GB" sz="1600" dirty="0">
                <a:solidFill>
                  <a:schemeClr val="dk1"/>
                </a:solidFill>
                <a:ea typeface="Arial"/>
                <a:cs typeface="Arial"/>
                <a:sym typeface="Arial"/>
              </a:rPr>
            </a:br>
            <a:r>
              <a:rPr lang="en-GB" sz="1600" dirty="0">
                <a:solidFill>
                  <a:schemeClr val="dk1"/>
                </a:solidFill>
                <a:ea typeface="Arial"/>
                <a:cs typeface="Arial"/>
                <a:sym typeface="Arial"/>
              </a:rPr>
              <a:t>younger brother o</a:t>
            </a:r>
            <a:r>
              <a:rPr lang="en-GB" sz="1600" dirty="0">
                <a:solidFill>
                  <a:schemeClr val="dk1"/>
                </a:solidFill>
              </a:rPr>
              <a:t>f King </a:t>
            </a:r>
            <a:r>
              <a:rPr lang="en-GB" sz="1600" dirty="0" err="1">
                <a:solidFill>
                  <a:schemeClr val="dk1"/>
                </a:solidFill>
              </a:rPr>
              <a:t>Numitor</a:t>
            </a:r>
            <a:r>
              <a:rPr lang="en-GB" sz="1600" dirty="0">
                <a:solidFill>
                  <a:schemeClr val="dk1"/>
                </a:solidFill>
                <a:ea typeface="Arial"/>
                <a:cs typeface="Arial"/>
                <a:sym typeface="Arial"/>
              </a:rPr>
              <a:t>, </a:t>
            </a: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a:t>
            </a:r>
            <a:br>
              <a:rPr lang="en-GB" sz="1600" dirty="0">
                <a:solidFill>
                  <a:schemeClr val="dk1"/>
                </a:solidFill>
                <a:ea typeface="Arial"/>
                <a:cs typeface="Arial"/>
                <a:sym typeface="Arial"/>
              </a:rPr>
            </a:br>
            <a:r>
              <a:rPr lang="en-GB" sz="1600" dirty="0">
                <a:solidFill>
                  <a:schemeClr val="dk1"/>
                </a:solidFill>
                <a:ea typeface="Arial"/>
                <a:cs typeface="Arial"/>
                <a:sym typeface="Arial"/>
              </a:rPr>
              <a:t>wanted the throne for himself and </a:t>
            </a:r>
            <a:r>
              <a:rPr lang="en-GB" sz="1600" dirty="0">
                <a:solidFill>
                  <a:schemeClr val="dk1"/>
                </a:solidFill>
              </a:rPr>
              <a:t>he </a:t>
            </a:r>
            <a:br>
              <a:rPr lang="en-GB" sz="1600" dirty="0">
                <a:solidFill>
                  <a:schemeClr val="dk1"/>
                </a:solidFill>
              </a:rPr>
            </a:br>
            <a:r>
              <a:rPr lang="en-GB" sz="1600" dirty="0">
                <a:solidFill>
                  <a:schemeClr val="dk1"/>
                </a:solidFill>
              </a:rPr>
              <a:t>eventually took it</a:t>
            </a:r>
            <a:r>
              <a:rPr lang="en-GB" sz="1600" dirty="0">
                <a:solidFill>
                  <a:schemeClr val="dk1"/>
                </a:solidFill>
                <a:ea typeface="Arial"/>
                <a:cs typeface="Arial"/>
                <a:sym typeface="Arial"/>
              </a:rPr>
              <a:t>.</a:t>
            </a:r>
            <a:endParaRPr lang="en-GB" sz="1600" dirty="0"/>
          </a:p>
        </p:txBody>
      </p:sp>
      <p:sp>
        <p:nvSpPr>
          <p:cNvPr id="7" name="Oval 6">
            <a:extLst>
              <a:ext uri="{FF2B5EF4-FFF2-40B4-BE49-F238E27FC236}">
                <a16:creationId xmlns:a16="http://schemas.microsoft.com/office/drawing/2014/main" id="{3BC64E87-6F87-42C4-8238-BCAAB0F3E9D0}"/>
              </a:ext>
            </a:extLst>
          </p:cNvPr>
          <p:cNvSpPr/>
          <p:nvPr/>
        </p:nvSpPr>
        <p:spPr>
          <a:xfrm>
            <a:off x="4668716" y="2373191"/>
            <a:ext cx="3719634" cy="3719634"/>
          </a:xfrm>
          <a:prstGeom prst="ellipse">
            <a:avLst/>
          </a:prstGeom>
          <a:noFill/>
          <a:ln w="38100">
            <a:solidFill>
              <a:srgbClr val="0338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B388A954-95B8-40FD-93C7-FCAD1E96A6F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046" t="-2474" r="-7289" b="48237"/>
          <a:stretch/>
        </p:blipFill>
        <p:spPr>
          <a:xfrm>
            <a:off x="4668543" y="2355261"/>
            <a:ext cx="3719634" cy="3719634"/>
          </a:xfrm>
          <a:prstGeom prst="flowChartConnector">
            <a:avLst/>
          </a:prstGeom>
        </p:spPr>
      </p:pic>
      <p:pic>
        <p:nvPicPr>
          <p:cNvPr id="18" name="Picture 17">
            <a:extLst>
              <a:ext uri="{FF2B5EF4-FFF2-40B4-BE49-F238E27FC236}">
                <a16:creationId xmlns:a16="http://schemas.microsoft.com/office/drawing/2014/main" id="{5FCB623C-77BE-46E9-A950-1AAFF2A376A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9509" t="-4002" r="4805" b="4002"/>
          <a:stretch/>
        </p:blipFill>
        <p:spPr>
          <a:xfrm>
            <a:off x="4734730" y="2564278"/>
            <a:ext cx="3569676" cy="3510790"/>
          </a:xfrm>
          <a:prstGeom prst="flowChartConnector">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par>
                                <p:cTn id="13" presetID="10"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18"/>
                                        </p:tgtEl>
                                      </p:cBhvr>
                                    </p:animEffect>
                                    <p:set>
                                      <p:cBhvr>
                                        <p:cTn id="20" dur="1" fill="hold">
                                          <p:stCondLst>
                                            <p:cond delay="499"/>
                                          </p:stCondLst>
                                        </p:cTn>
                                        <p:tgtEl>
                                          <p:spTgt spid="18"/>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right)">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AECBF9D-C506-43E9-AF00-2A7685071C1B}"/>
              </a:ext>
            </a:extLst>
          </p:cNvPr>
          <p:cNvSpPr/>
          <p:nvPr/>
        </p:nvSpPr>
        <p:spPr>
          <a:xfrm>
            <a:off x="755650" y="4044046"/>
            <a:ext cx="6005634" cy="1231106"/>
          </a:xfrm>
          <a:prstGeom prst="rect">
            <a:avLst/>
          </a:prstGeom>
          <a:solidFill>
            <a:srgbClr val="FFFFFF"/>
          </a:solidFill>
          <a:ln w="28575">
            <a:solidFill>
              <a:srgbClr val="033872"/>
            </a:solidFill>
          </a:ln>
        </p:spPr>
        <p:txBody>
          <a:bodyPr wrap="square" lIns="108000" tIns="0" rIns="1224000" bIns="0" anchor="ctr">
            <a:noAutofit/>
          </a:bodyPr>
          <a:lstStyle/>
          <a:p>
            <a:pPr lvl="0">
              <a:buClr>
                <a:schemeClr val="dk1"/>
              </a:buClr>
              <a:buSzPts val="1800"/>
            </a:pPr>
            <a:r>
              <a:rPr lang="en-GB" sz="1600" dirty="0">
                <a:solidFill>
                  <a:schemeClr val="dk1"/>
                </a:solidFill>
                <a:ea typeface="Arial"/>
                <a:cs typeface="Arial"/>
                <a:sym typeface="Arial"/>
              </a:rPr>
              <a:t>I am </a:t>
            </a:r>
            <a:r>
              <a:rPr lang="en-GB" sz="1600" dirty="0" err="1">
                <a:solidFill>
                  <a:schemeClr val="dk1"/>
                </a:solidFill>
                <a:ea typeface="Arial"/>
                <a:cs typeface="Arial"/>
                <a:sym typeface="Arial"/>
              </a:rPr>
              <a:t>Numitor’s</a:t>
            </a:r>
            <a:r>
              <a:rPr lang="en-GB" sz="1600" dirty="0">
                <a:solidFill>
                  <a:schemeClr val="dk1"/>
                </a:solidFill>
                <a:ea typeface="Arial"/>
                <a:cs typeface="Arial"/>
                <a:sym typeface="Arial"/>
              </a:rPr>
              <a:t> only daughter and </a:t>
            </a: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is worried that if I ha</a:t>
            </a:r>
            <a:r>
              <a:rPr lang="en-GB" sz="1600" dirty="0">
                <a:solidFill>
                  <a:schemeClr val="dk1"/>
                </a:solidFill>
              </a:rPr>
              <a:t>ve</a:t>
            </a:r>
            <a:r>
              <a:rPr lang="en-GB" sz="1600" dirty="0">
                <a:solidFill>
                  <a:schemeClr val="dk1"/>
                </a:solidFill>
                <a:ea typeface="Arial"/>
                <a:cs typeface="Arial"/>
                <a:sym typeface="Arial"/>
              </a:rPr>
              <a:t> children, they would take the throne from him, so he does not want me to have children.</a:t>
            </a:r>
            <a:endParaRPr lang="en-GB" sz="1600" dirty="0"/>
          </a:p>
        </p:txBody>
      </p:sp>
      <p:pic>
        <p:nvPicPr>
          <p:cNvPr id="10" name="Picture 9">
            <a:extLst>
              <a:ext uri="{FF2B5EF4-FFF2-40B4-BE49-F238E27FC236}">
                <a16:creationId xmlns:a16="http://schemas.microsoft.com/office/drawing/2014/main" id="{C63FE10D-6468-46E4-A985-D144EAA15FA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5547997" y="1915856"/>
            <a:ext cx="2840353" cy="2840353"/>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5" name="Rectangle 4"/>
          <p:cNvSpPr/>
          <p:nvPr/>
        </p:nvSpPr>
        <p:spPr>
          <a:xfrm>
            <a:off x="719790" y="1915856"/>
            <a:ext cx="4694891" cy="1969770"/>
          </a:xfrm>
          <a:prstGeom prst="rect">
            <a:avLst/>
          </a:prstGeom>
        </p:spPr>
        <p:txBody>
          <a:bodyPr wrap="square" lIns="108000" tIns="0" rIns="0" bIns="0">
            <a:spAutoFit/>
          </a:bodyPr>
          <a:lstStyle/>
          <a:p>
            <a:pPr lvl="0">
              <a:buClr>
                <a:schemeClr val="dk1"/>
              </a:buClr>
              <a:buSzPts val="1800"/>
            </a:pP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was adamant that no one should threaten his new position so, just to make sure, he had </a:t>
            </a:r>
            <a:r>
              <a:rPr lang="en-GB" sz="1600" dirty="0" err="1">
                <a:solidFill>
                  <a:schemeClr val="dk1"/>
                </a:solidFill>
                <a:ea typeface="Arial"/>
                <a:cs typeface="Arial"/>
                <a:sym typeface="Arial"/>
              </a:rPr>
              <a:t>Numitor’s</a:t>
            </a:r>
            <a:r>
              <a:rPr lang="en-GB" sz="1600" dirty="0">
                <a:solidFill>
                  <a:schemeClr val="dk1"/>
                </a:solidFill>
                <a:ea typeface="Arial"/>
                <a:cs typeface="Arial"/>
                <a:sym typeface="Arial"/>
              </a:rPr>
              <a:t> sons killed. He made </a:t>
            </a:r>
            <a:r>
              <a:rPr lang="en-GB" sz="1600" dirty="0" err="1">
                <a:solidFill>
                  <a:schemeClr val="dk1"/>
                </a:solidFill>
                <a:ea typeface="Arial"/>
                <a:cs typeface="Arial"/>
                <a:sym typeface="Arial"/>
              </a:rPr>
              <a:t>Numitor’s</a:t>
            </a:r>
            <a:r>
              <a:rPr lang="en-GB" sz="1600" dirty="0">
                <a:solidFill>
                  <a:schemeClr val="dk1"/>
                </a:solidFill>
                <a:ea typeface="Arial"/>
                <a:cs typeface="Arial"/>
                <a:sym typeface="Arial"/>
              </a:rPr>
              <a:t> only daughter, Rhea Silvia, become a Priestess of Vesta</a:t>
            </a:r>
            <a:r>
              <a:rPr lang="en-GB" sz="1600" dirty="0">
                <a:solidFill>
                  <a:schemeClr val="dk1"/>
                </a:solidFill>
              </a:rPr>
              <a:t> which</a:t>
            </a:r>
            <a:r>
              <a:rPr lang="en-GB" sz="1600" dirty="0">
                <a:solidFill>
                  <a:schemeClr val="dk1"/>
                </a:solidFill>
                <a:ea typeface="Arial"/>
                <a:cs typeface="Arial"/>
                <a:sym typeface="Arial"/>
              </a:rPr>
              <a:t> meant she was not allowed to marry or have children. </a:t>
            </a:r>
            <a:r>
              <a:rPr lang="en-GB" sz="1600" dirty="0">
                <a:solidFill>
                  <a:schemeClr val="dk1"/>
                </a:solidFill>
              </a:rPr>
              <a:t>Now, </a:t>
            </a: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would no longer have to worr</a:t>
            </a:r>
            <a:r>
              <a:rPr lang="en-GB" sz="1600" dirty="0">
                <a:solidFill>
                  <a:schemeClr val="dk1"/>
                </a:solidFill>
              </a:rPr>
              <a:t>y</a:t>
            </a:r>
            <a:r>
              <a:rPr lang="en-GB" sz="1600" dirty="0">
                <a:solidFill>
                  <a:schemeClr val="dk1"/>
                </a:solidFill>
                <a:ea typeface="Arial"/>
                <a:cs typeface="Arial"/>
                <a:sym typeface="Arial"/>
              </a:rPr>
              <a:t> that she might have a son who would one day threaten his throne.</a:t>
            </a:r>
            <a:endParaRPr lang="en-GB" sz="1600" dirty="0"/>
          </a:p>
        </p:txBody>
      </p:sp>
      <p:sp>
        <p:nvSpPr>
          <p:cNvPr id="2" name="Oval 1">
            <a:extLst>
              <a:ext uri="{FF2B5EF4-FFF2-40B4-BE49-F238E27FC236}">
                <a16:creationId xmlns:a16="http://schemas.microsoft.com/office/drawing/2014/main" id="{D090CC07-DBD8-4E54-8094-897C81793B11}"/>
              </a:ext>
            </a:extLst>
          </p:cNvPr>
          <p:cNvSpPr/>
          <p:nvPr/>
        </p:nvSpPr>
        <p:spPr>
          <a:xfrm>
            <a:off x="5549153" y="1921253"/>
            <a:ext cx="2839197" cy="2839197"/>
          </a:xfrm>
          <a:prstGeom prst="ellipse">
            <a:avLst/>
          </a:prstGeom>
          <a:noFill/>
          <a:ln w="28575">
            <a:solidFill>
              <a:srgbClr val="0338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085264D7-F81D-413A-AFF4-39CCFD647F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553212" y="1921253"/>
            <a:ext cx="2416143" cy="4216218"/>
          </a:xfrm>
          <a:prstGeom prst="rect">
            <a:avLst/>
          </a:prstGeom>
        </p:spPr>
      </p:pic>
    </p:spTree>
    <p:extLst>
      <p:ext uri="{BB962C8B-B14F-4D97-AF65-F5344CB8AC3E}">
        <p14:creationId xmlns:p14="http://schemas.microsoft.com/office/powerpoint/2010/main" val="2123676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2C43C5D-57E6-4A46-B90D-82134EA3506B}"/>
              </a:ext>
            </a:extLst>
          </p:cNvPr>
          <p:cNvSpPr/>
          <p:nvPr/>
        </p:nvSpPr>
        <p:spPr>
          <a:xfrm>
            <a:off x="1714501" y="5296068"/>
            <a:ext cx="6673850" cy="735321"/>
          </a:xfrm>
          <a:prstGeom prst="rect">
            <a:avLst/>
          </a:prstGeom>
          <a:solidFill>
            <a:srgbClr val="FFFFFF"/>
          </a:solidFill>
          <a:ln w="28575">
            <a:solidFill>
              <a:srgbClr val="033872"/>
            </a:solidFill>
          </a:ln>
        </p:spPr>
        <p:txBody>
          <a:bodyPr wrap="square" lIns="1080000" tIns="0" rIns="1080000" bIns="0" anchor="ctr">
            <a:noAutofit/>
          </a:bodyPr>
          <a:lstStyle/>
          <a:p>
            <a:pPr lvl="0">
              <a:buClr>
                <a:schemeClr val="dk1"/>
              </a:buClr>
              <a:buSzPts val="1800"/>
            </a:pPr>
            <a:r>
              <a:rPr lang="en-GB" sz="1600" dirty="0">
                <a:solidFill>
                  <a:schemeClr val="dk1"/>
                </a:solidFill>
                <a:ea typeface="Arial"/>
                <a:cs typeface="Arial"/>
                <a:sym typeface="Arial"/>
              </a:rPr>
              <a:t>I am Mars, the God of War. </a:t>
            </a: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fears me so he will not have Rhea killed.</a:t>
            </a:r>
            <a:endParaRPr lang="en-GB" sz="1600" dirty="0"/>
          </a:p>
        </p:txBody>
      </p:sp>
      <p:pic>
        <p:nvPicPr>
          <p:cNvPr id="19" name="Picture 18">
            <a:extLst>
              <a:ext uri="{FF2B5EF4-FFF2-40B4-BE49-F238E27FC236}">
                <a16:creationId xmlns:a16="http://schemas.microsoft.com/office/drawing/2014/main" id="{2159A45F-78A9-40D8-8980-C27AFD6EF06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755651" y="4451079"/>
            <a:ext cx="1636773" cy="1636773"/>
          </a:xfrm>
          <a:prstGeom prst="flowChartConnector">
            <a:avLst/>
          </a:prstGeom>
        </p:spPr>
      </p:pic>
      <p:sp>
        <p:nvSpPr>
          <p:cNvPr id="13" name="Rectangle 12">
            <a:extLst>
              <a:ext uri="{FF2B5EF4-FFF2-40B4-BE49-F238E27FC236}">
                <a16:creationId xmlns:a16="http://schemas.microsoft.com/office/drawing/2014/main" id="{6AECBF9D-C506-43E9-AF00-2A7685071C1B}"/>
              </a:ext>
            </a:extLst>
          </p:cNvPr>
          <p:cNvSpPr/>
          <p:nvPr/>
        </p:nvSpPr>
        <p:spPr>
          <a:xfrm>
            <a:off x="755651" y="3444794"/>
            <a:ext cx="6673850" cy="735321"/>
          </a:xfrm>
          <a:prstGeom prst="rect">
            <a:avLst/>
          </a:prstGeom>
          <a:solidFill>
            <a:srgbClr val="FFFFFF"/>
          </a:solidFill>
          <a:ln w="28575">
            <a:solidFill>
              <a:srgbClr val="033872"/>
            </a:solidFill>
          </a:ln>
        </p:spPr>
        <p:txBody>
          <a:bodyPr wrap="square" lIns="108000" tIns="0" rIns="1080000" bIns="0" anchor="ctr">
            <a:noAutofit/>
          </a:bodyPr>
          <a:lstStyle/>
          <a:p>
            <a:pPr lvl="0">
              <a:buClr>
                <a:schemeClr val="dk1"/>
              </a:buClr>
              <a:buSzPts val="1800"/>
            </a:pPr>
            <a:r>
              <a:rPr lang="en-GB" sz="1600" dirty="0">
                <a:solidFill>
                  <a:schemeClr val="dk1"/>
                </a:solidFill>
                <a:ea typeface="Arial"/>
                <a:cs typeface="Arial"/>
                <a:sym typeface="Arial"/>
              </a:rPr>
              <a:t>These are our sons but </a:t>
            </a: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does not want them around as he is threatened by them. </a:t>
            </a:r>
            <a:endParaRPr lang="en-GB" sz="1600" dirty="0"/>
          </a:p>
        </p:txBody>
      </p:sp>
      <p:pic>
        <p:nvPicPr>
          <p:cNvPr id="16" name="Picture 15">
            <a:extLst>
              <a:ext uri="{FF2B5EF4-FFF2-40B4-BE49-F238E27FC236}">
                <a16:creationId xmlns:a16="http://schemas.microsoft.com/office/drawing/2014/main" id="{873D6954-7B61-49A5-A1B7-D6E2F89E508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743812" y="3386856"/>
            <a:ext cx="1636774" cy="1636774"/>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2" name="Oval 1">
            <a:extLst>
              <a:ext uri="{FF2B5EF4-FFF2-40B4-BE49-F238E27FC236}">
                <a16:creationId xmlns:a16="http://schemas.microsoft.com/office/drawing/2014/main" id="{D090CC07-DBD8-4E54-8094-897C81793B11}"/>
              </a:ext>
            </a:extLst>
          </p:cNvPr>
          <p:cNvSpPr/>
          <p:nvPr/>
        </p:nvSpPr>
        <p:spPr>
          <a:xfrm>
            <a:off x="6743814" y="3372596"/>
            <a:ext cx="1644537" cy="1644537"/>
          </a:xfrm>
          <a:prstGeom prst="ellipse">
            <a:avLst/>
          </a:prstGeom>
          <a:noFill/>
          <a:ln w="28575">
            <a:solidFill>
              <a:srgbClr val="0338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BDE6D5B0-41EF-4965-8F12-054E7AD6D799}"/>
              </a:ext>
            </a:extLst>
          </p:cNvPr>
          <p:cNvSpPr/>
          <p:nvPr/>
        </p:nvSpPr>
        <p:spPr>
          <a:xfrm>
            <a:off x="632558" y="1971774"/>
            <a:ext cx="7632700" cy="1231106"/>
          </a:xfrm>
          <a:prstGeom prst="rect">
            <a:avLst/>
          </a:prstGeom>
        </p:spPr>
        <p:txBody>
          <a:bodyPr wrap="square" lIns="108000" tIns="0" rIns="0" bIns="0">
            <a:spAutoFit/>
          </a:bodyPr>
          <a:lstStyle/>
          <a:p>
            <a:pPr lvl="0">
              <a:buClr>
                <a:schemeClr val="dk1"/>
              </a:buClr>
              <a:buSzPts val="1800"/>
            </a:pPr>
            <a:r>
              <a:rPr lang="en-GB" sz="1600" dirty="0">
                <a:solidFill>
                  <a:schemeClr val="dk1"/>
                </a:solidFill>
                <a:ea typeface="Arial"/>
                <a:cs typeface="Arial"/>
                <a:sym typeface="Arial"/>
              </a:rPr>
              <a:t>However, the plan backfired, as Rhea Silvia fell in love with Mars, the Roman God of War, and they had twin sons. Usually, the punishment for going against the rules of the Priestesses of Vesta was death but Mars was a hugely powerful man and </a:t>
            </a: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feared him. So instead, he imprisoned Rhea Silvia and ordered a servant to take the twins and put them in the River Tiber.</a:t>
            </a:r>
            <a:endParaRPr lang="en-GB" sz="1600" dirty="0"/>
          </a:p>
        </p:txBody>
      </p:sp>
      <p:sp>
        <p:nvSpPr>
          <p:cNvPr id="12" name="Oval 11">
            <a:extLst>
              <a:ext uri="{FF2B5EF4-FFF2-40B4-BE49-F238E27FC236}">
                <a16:creationId xmlns:a16="http://schemas.microsoft.com/office/drawing/2014/main" id="{12F9E614-43E6-4FE6-9AB2-5675B4D6A50E}"/>
              </a:ext>
            </a:extLst>
          </p:cNvPr>
          <p:cNvSpPr/>
          <p:nvPr/>
        </p:nvSpPr>
        <p:spPr>
          <a:xfrm>
            <a:off x="755650" y="4432604"/>
            <a:ext cx="1644536" cy="1644536"/>
          </a:xfrm>
          <a:prstGeom prst="ellipse">
            <a:avLst/>
          </a:prstGeom>
          <a:noFill/>
          <a:ln w="28575">
            <a:solidFill>
              <a:srgbClr val="0338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5E4F6681-4853-4808-9764-B5FEED396BD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394" t="-2852" r="-11394" b="38930"/>
          <a:stretch/>
        </p:blipFill>
        <p:spPr>
          <a:xfrm>
            <a:off x="755651" y="4421892"/>
            <a:ext cx="1644537" cy="1644537"/>
          </a:xfrm>
          <a:prstGeom prst="flowChartConnector">
            <a:avLst/>
          </a:prstGeom>
        </p:spPr>
      </p:pic>
      <p:pic>
        <p:nvPicPr>
          <p:cNvPr id="17" name="Picture 16">
            <a:extLst>
              <a:ext uri="{FF2B5EF4-FFF2-40B4-BE49-F238E27FC236}">
                <a16:creationId xmlns:a16="http://schemas.microsoft.com/office/drawing/2014/main" id="{BF4330E9-3038-4A12-8641-D810175215D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458" t="-4621" r="5458" b="47315"/>
          <a:stretch/>
        </p:blipFill>
        <p:spPr>
          <a:xfrm flipH="1">
            <a:off x="6752606" y="3429000"/>
            <a:ext cx="1587023" cy="1587023"/>
          </a:xfrm>
          <a:prstGeom prst="flowChartConnector">
            <a:avLst/>
          </a:prstGeom>
        </p:spPr>
      </p:pic>
      <p:pic>
        <p:nvPicPr>
          <p:cNvPr id="20" name="Picture 19">
            <a:extLst>
              <a:ext uri="{FF2B5EF4-FFF2-40B4-BE49-F238E27FC236}">
                <a16:creationId xmlns:a16="http://schemas.microsoft.com/office/drawing/2014/main" id="{FDD6FA90-44DD-42AA-9E67-CCE9AF80A35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31757" y="3881330"/>
            <a:ext cx="1271097" cy="1297645"/>
          </a:xfrm>
          <a:prstGeom prst="rect">
            <a:avLst/>
          </a:prstGeom>
        </p:spPr>
      </p:pic>
    </p:spTree>
    <p:extLst>
      <p:ext uri="{BB962C8B-B14F-4D97-AF65-F5344CB8AC3E}">
        <p14:creationId xmlns:p14="http://schemas.microsoft.com/office/powerpoint/2010/main" val="1483271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par>
                                <p:cTn id="13" presetID="10" presetClass="entr" presetSubtype="0"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AECBF9D-C506-43E9-AF00-2A7685071C1B}"/>
              </a:ext>
            </a:extLst>
          </p:cNvPr>
          <p:cNvSpPr/>
          <p:nvPr/>
        </p:nvSpPr>
        <p:spPr>
          <a:xfrm>
            <a:off x="763415" y="3113651"/>
            <a:ext cx="6666085" cy="907704"/>
          </a:xfrm>
          <a:prstGeom prst="rect">
            <a:avLst/>
          </a:prstGeom>
          <a:solidFill>
            <a:srgbClr val="FFFFFF"/>
          </a:solidFill>
          <a:ln w="28575">
            <a:solidFill>
              <a:srgbClr val="033872"/>
            </a:solidFill>
          </a:ln>
        </p:spPr>
        <p:txBody>
          <a:bodyPr wrap="square" lIns="108000" tIns="0" rIns="1080000" bIns="0" anchor="ctr">
            <a:noAutofit/>
          </a:bodyPr>
          <a:lstStyle/>
          <a:p>
            <a:pPr lvl="0">
              <a:buClr>
                <a:schemeClr val="dk1"/>
              </a:buClr>
              <a:buSzPts val="1800"/>
            </a:pP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has sent me to get rid of the boys but I am going to put them safely in a basket and hope that someone kind will find them and look after them.</a:t>
            </a:r>
            <a:endParaRPr lang="en-GB" sz="1600" dirty="0"/>
          </a:p>
        </p:txBody>
      </p:sp>
      <p:pic>
        <p:nvPicPr>
          <p:cNvPr id="16" name="Picture 15">
            <a:extLst>
              <a:ext uri="{FF2B5EF4-FFF2-40B4-BE49-F238E27FC236}">
                <a16:creationId xmlns:a16="http://schemas.microsoft.com/office/drawing/2014/main" id="{873D6954-7B61-49A5-A1B7-D6E2F89E508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6743811" y="1962196"/>
            <a:ext cx="1636774" cy="1636774"/>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2" name="Oval 1">
            <a:extLst>
              <a:ext uri="{FF2B5EF4-FFF2-40B4-BE49-F238E27FC236}">
                <a16:creationId xmlns:a16="http://schemas.microsoft.com/office/drawing/2014/main" id="{D090CC07-DBD8-4E54-8094-897C81793B11}"/>
              </a:ext>
            </a:extLst>
          </p:cNvPr>
          <p:cNvSpPr/>
          <p:nvPr/>
        </p:nvSpPr>
        <p:spPr>
          <a:xfrm>
            <a:off x="6743813" y="1947936"/>
            <a:ext cx="1644537" cy="1644537"/>
          </a:xfrm>
          <a:prstGeom prst="ellipse">
            <a:avLst/>
          </a:prstGeom>
          <a:noFill/>
          <a:ln w="28575">
            <a:solidFill>
              <a:srgbClr val="0338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BDE6D5B0-41EF-4965-8F12-054E7AD6D799}"/>
              </a:ext>
            </a:extLst>
          </p:cNvPr>
          <p:cNvSpPr/>
          <p:nvPr/>
        </p:nvSpPr>
        <p:spPr>
          <a:xfrm>
            <a:off x="755650" y="1947936"/>
            <a:ext cx="5813232" cy="984885"/>
          </a:xfrm>
          <a:prstGeom prst="rect">
            <a:avLst/>
          </a:prstGeom>
        </p:spPr>
        <p:txBody>
          <a:bodyPr wrap="square" lIns="108000" tIns="0" rIns="0" bIns="0">
            <a:spAutoFit/>
          </a:bodyPr>
          <a:lstStyle/>
          <a:p>
            <a:pPr lvl="0">
              <a:buClr>
                <a:schemeClr val="dk1"/>
              </a:buClr>
              <a:buSzPts val="1800"/>
            </a:pPr>
            <a:r>
              <a:rPr lang="en-GB" sz="1600" dirty="0">
                <a:solidFill>
                  <a:schemeClr val="dk1"/>
                </a:solidFill>
                <a:ea typeface="Arial"/>
                <a:cs typeface="Arial"/>
                <a:sym typeface="Arial"/>
              </a:rPr>
              <a:t>Unbeknown to </a:t>
            </a: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when the servant arrived at the river, he could not bring himself to throw them in so he left them in their basket and let them</a:t>
            </a:r>
            <a:r>
              <a:rPr lang="en-GB" sz="1600" dirty="0">
                <a:solidFill>
                  <a:schemeClr val="dk1"/>
                </a:solidFill>
              </a:rPr>
              <a:t> </a:t>
            </a:r>
            <a:r>
              <a:rPr lang="en-GB" sz="1600" dirty="0">
                <a:solidFill>
                  <a:schemeClr val="dk1"/>
                </a:solidFill>
                <a:ea typeface="Arial"/>
                <a:cs typeface="Arial"/>
                <a:sym typeface="Arial"/>
              </a:rPr>
              <a:t>float downstream where he hoped they </a:t>
            </a:r>
            <a:r>
              <a:rPr lang="en-GB" sz="1600" dirty="0">
                <a:solidFill>
                  <a:schemeClr val="dk1"/>
                </a:solidFill>
              </a:rPr>
              <a:t>would</a:t>
            </a:r>
            <a:r>
              <a:rPr lang="en-GB" sz="1600" dirty="0">
                <a:solidFill>
                  <a:schemeClr val="dk1"/>
                </a:solidFill>
                <a:ea typeface="Arial"/>
                <a:cs typeface="Arial"/>
                <a:sym typeface="Arial"/>
              </a:rPr>
              <a:t> be rescued.</a:t>
            </a:r>
            <a:endParaRPr lang="en-GB" sz="1600" dirty="0"/>
          </a:p>
        </p:txBody>
      </p:sp>
      <p:pic>
        <p:nvPicPr>
          <p:cNvPr id="5" name="Picture 4">
            <a:extLst>
              <a:ext uri="{FF2B5EF4-FFF2-40B4-BE49-F238E27FC236}">
                <a16:creationId xmlns:a16="http://schemas.microsoft.com/office/drawing/2014/main" id="{2E33AB4F-4455-454F-BD58-854200FB84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651133" y="1840606"/>
            <a:ext cx="1732573" cy="4252219"/>
          </a:xfrm>
          <a:prstGeom prst="rect">
            <a:avLst/>
          </a:prstGeom>
        </p:spPr>
      </p:pic>
      <p:pic>
        <p:nvPicPr>
          <p:cNvPr id="15" name="Picture 14">
            <a:extLst>
              <a:ext uri="{FF2B5EF4-FFF2-40B4-BE49-F238E27FC236}">
                <a16:creationId xmlns:a16="http://schemas.microsoft.com/office/drawing/2014/main" id="{33625EFA-E9AD-4E3F-AC41-1E650B1FDE1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644" r="14644"/>
          <a:stretch/>
        </p:blipFill>
        <p:spPr>
          <a:xfrm>
            <a:off x="4552205" y="3802697"/>
            <a:ext cx="2191606" cy="2191606"/>
          </a:xfrm>
          <a:prstGeom prst="flowChartConnector">
            <a:avLst/>
          </a:prstGeom>
        </p:spPr>
      </p:pic>
      <p:pic>
        <p:nvPicPr>
          <p:cNvPr id="22" name="Picture 21">
            <a:extLst>
              <a:ext uri="{FF2B5EF4-FFF2-40B4-BE49-F238E27FC236}">
                <a16:creationId xmlns:a16="http://schemas.microsoft.com/office/drawing/2014/main" id="{99E5C34B-9F34-464B-B253-B423AD3AF90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68615" y="5337859"/>
            <a:ext cx="1406769" cy="754966"/>
          </a:xfrm>
          <a:prstGeom prst="rect">
            <a:avLst/>
          </a:prstGeom>
        </p:spPr>
      </p:pic>
    </p:spTree>
    <p:extLst>
      <p:ext uri="{BB962C8B-B14F-4D97-AF65-F5344CB8AC3E}">
        <p14:creationId xmlns:p14="http://schemas.microsoft.com/office/powerpoint/2010/main" val="3050877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6625FE-1E7E-4B64-9C8A-A41931A4EDE4}"/>
              </a:ext>
            </a:extLst>
          </p:cNvPr>
          <p:cNvSpPr/>
          <p:nvPr/>
        </p:nvSpPr>
        <p:spPr>
          <a:xfrm>
            <a:off x="755650" y="2908293"/>
            <a:ext cx="6005634" cy="1030661"/>
          </a:xfrm>
          <a:prstGeom prst="rect">
            <a:avLst/>
          </a:prstGeom>
          <a:solidFill>
            <a:srgbClr val="FFFFFF"/>
          </a:solidFill>
          <a:ln w="28575">
            <a:solidFill>
              <a:srgbClr val="033872"/>
            </a:solidFill>
          </a:ln>
        </p:spPr>
        <p:txBody>
          <a:bodyPr wrap="square" lIns="144000" tIns="0" rIns="1908000" bIns="0" anchor="ctr">
            <a:noAutofit/>
          </a:bodyPr>
          <a:lstStyle/>
          <a:p>
            <a:pPr lvl="0">
              <a:buClr>
                <a:schemeClr val="dk1"/>
              </a:buClr>
              <a:buSzPts val="1800"/>
            </a:pPr>
            <a:r>
              <a:rPr lang="en-GB" sz="1600" dirty="0">
                <a:solidFill>
                  <a:schemeClr val="dk1"/>
                </a:solidFill>
                <a:ea typeface="Arial"/>
                <a:cs typeface="Arial"/>
                <a:sym typeface="Arial"/>
              </a:rPr>
              <a:t>Even though the</a:t>
            </a:r>
            <a:r>
              <a:rPr lang="en-GB" sz="1600" dirty="0">
                <a:solidFill>
                  <a:schemeClr val="dk1"/>
                </a:solidFill>
              </a:rPr>
              <a:t>y</a:t>
            </a:r>
            <a:r>
              <a:rPr lang="en-GB" sz="1600" dirty="0">
                <a:solidFill>
                  <a:schemeClr val="dk1"/>
                </a:solidFill>
                <a:ea typeface="Arial"/>
                <a:cs typeface="Arial"/>
                <a:sym typeface="Arial"/>
              </a:rPr>
              <a:t> are humans, I will </a:t>
            </a:r>
            <a:br>
              <a:rPr lang="en-GB" sz="1600" dirty="0">
                <a:solidFill>
                  <a:schemeClr val="dk1"/>
                </a:solidFill>
                <a:ea typeface="Arial"/>
                <a:cs typeface="Arial"/>
                <a:sym typeface="Arial"/>
              </a:rPr>
            </a:br>
            <a:r>
              <a:rPr lang="en-GB" sz="1600" dirty="0">
                <a:solidFill>
                  <a:schemeClr val="dk1"/>
                </a:solidFill>
                <a:ea typeface="Arial"/>
                <a:cs typeface="Arial"/>
                <a:sym typeface="Arial"/>
              </a:rPr>
              <a:t>care for these boys.</a:t>
            </a:r>
            <a:endParaRPr lang="en-GB" sz="1600" dirty="0"/>
          </a:p>
        </p:txBody>
      </p:sp>
      <p:pic>
        <p:nvPicPr>
          <p:cNvPr id="6" name="Picture 5">
            <a:extLst>
              <a:ext uri="{FF2B5EF4-FFF2-40B4-BE49-F238E27FC236}">
                <a16:creationId xmlns:a16="http://schemas.microsoft.com/office/drawing/2014/main" id="{33186387-F893-4661-83E2-3AE95D6F6B5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4668716" y="2365987"/>
            <a:ext cx="3719635" cy="3719635"/>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5" name="Rectangle 4"/>
          <p:cNvSpPr/>
          <p:nvPr/>
        </p:nvSpPr>
        <p:spPr>
          <a:xfrm>
            <a:off x="755650" y="1979938"/>
            <a:ext cx="7632700" cy="738664"/>
          </a:xfrm>
          <a:prstGeom prst="rect">
            <a:avLst/>
          </a:prstGeom>
        </p:spPr>
        <p:txBody>
          <a:bodyPr wrap="square" lIns="108000" tIns="0" rIns="0" bIns="0">
            <a:spAutoFit/>
          </a:bodyPr>
          <a:lstStyle/>
          <a:p>
            <a:pPr lvl="0">
              <a:buClr>
                <a:schemeClr val="dk1"/>
              </a:buClr>
              <a:buSzPts val="1800"/>
            </a:pPr>
            <a:r>
              <a:rPr lang="en-GB" sz="1600" dirty="0">
                <a:solidFill>
                  <a:schemeClr val="dk1"/>
                </a:solidFill>
                <a:ea typeface="Arial"/>
                <a:cs typeface="Arial"/>
                <a:sym typeface="Arial"/>
              </a:rPr>
              <a:t>Good fortune was on the side of the twins as a she-wolf found them and pulled them to safety. She protected and cared for them </a:t>
            </a:r>
            <a:r>
              <a:rPr lang="en-GB" sz="1600" dirty="0">
                <a:solidFill>
                  <a:schemeClr val="dk1"/>
                </a:solidFill>
              </a:rPr>
              <a:t>while</a:t>
            </a:r>
            <a:r>
              <a:rPr lang="en-GB" sz="1600" dirty="0">
                <a:solidFill>
                  <a:schemeClr val="dk1"/>
                </a:solidFill>
                <a:ea typeface="Arial"/>
                <a:cs typeface="Arial"/>
                <a:sym typeface="Arial"/>
              </a:rPr>
              <a:t> </a:t>
            </a:r>
            <a:br>
              <a:rPr lang="en-GB" sz="1600" dirty="0">
                <a:solidFill>
                  <a:schemeClr val="dk1"/>
                </a:solidFill>
                <a:ea typeface="Arial"/>
                <a:cs typeface="Arial"/>
                <a:sym typeface="Arial"/>
              </a:rPr>
            </a:br>
            <a:r>
              <a:rPr lang="en-GB" sz="1600" dirty="0">
                <a:solidFill>
                  <a:schemeClr val="dk1"/>
                </a:solidFill>
                <a:ea typeface="Arial"/>
                <a:cs typeface="Arial"/>
                <a:sym typeface="Arial"/>
              </a:rPr>
              <a:t>a friendly woodpecker helped them find food. </a:t>
            </a:r>
            <a:endParaRPr lang="en-GB" sz="1600" dirty="0"/>
          </a:p>
        </p:txBody>
      </p:sp>
      <p:sp>
        <p:nvSpPr>
          <p:cNvPr id="7" name="Oval 6">
            <a:extLst>
              <a:ext uri="{FF2B5EF4-FFF2-40B4-BE49-F238E27FC236}">
                <a16:creationId xmlns:a16="http://schemas.microsoft.com/office/drawing/2014/main" id="{3BC64E87-6F87-42C4-8238-BCAAB0F3E9D0}"/>
              </a:ext>
            </a:extLst>
          </p:cNvPr>
          <p:cNvSpPr/>
          <p:nvPr/>
        </p:nvSpPr>
        <p:spPr>
          <a:xfrm>
            <a:off x="4668716" y="2373191"/>
            <a:ext cx="3719634" cy="3719634"/>
          </a:xfrm>
          <a:prstGeom prst="ellipse">
            <a:avLst/>
          </a:prstGeom>
          <a:noFill/>
          <a:ln w="38100">
            <a:solidFill>
              <a:srgbClr val="0338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42F1256F-BC81-420A-B7F9-9E3092C26E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2297354" y="3516923"/>
            <a:ext cx="3074746" cy="2583106"/>
          </a:xfrm>
          <a:prstGeom prst="rect">
            <a:avLst/>
          </a:prstGeom>
        </p:spPr>
      </p:pic>
    </p:spTree>
    <p:extLst>
      <p:ext uri="{BB962C8B-B14F-4D97-AF65-F5344CB8AC3E}">
        <p14:creationId xmlns:p14="http://schemas.microsoft.com/office/powerpoint/2010/main" val="741957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D23183E-752C-4CE6-9250-116C2AE4352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4709282" y="2809254"/>
            <a:ext cx="3327374" cy="3327374"/>
          </a:xfrm>
          <a:prstGeom prst="flowChartConnector">
            <a:avLst/>
          </a:prstGeom>
        </p:spPr>
      </p:pic>
      <p:sp>
        <p:nvSpPr>
          <p:cNvPr id="14" name="Rectangle 13">
            <a:extLst>
              <a:ext uri="{FF2B5EF4-FFF2-40B4-BE49-F238E27FC236}">
                <a16:creationId xmlns:a16="http://schemas.microsoft.com/office/drawing/2014/main" id="{396625FE-1E7E-4B64-9C8A-A41931A4EDE4}"/>
              </a:ext>
            </a:extLst>
          </p:cNvPr>
          <p:cNvSpPr/>
          <p:nvPr/>
        </p:nvSpPr>
        <p:spPr>
          <a:xfrm>
            <a:off x="755651" y="3185280"/>
            <a:ext cx="3816350" cy="1169133"/>
          </a:xfrm>
          <a:prstGeom prst="rect">
            <a:avLst/>
          </a:prstGeom>
          <a:solidFill>
            <a:srgbClr val="FFFFFF"/>
          </a:solidFill>
          <a:ln w="28575">
            <a:solidFill>
              <a:srgbClr val="033872"/>
            </a:solidFill>
          </a:ln>
        </p:spPr>
        <p:txBody>
          <a:bodyPr wrap="square" lIns="144000" tIns="0" rIns="0" bIns="0" anchor="ctr">
            <a:noAutofit/>
          </a:bodyPr>
          <a:lstStyle/>
          <a:p>
            <a:pPr lvl="0">
              <a:buClr>
                <a:schemeClr val="dk1"/>
              </a:buClr>
              <a:buSzPts val="1800"/>
            </a:pPr>
            <a:r>
              <a:rPr lang="en-GB" sz="1600" dirty="0">
                <a:solidFill>
                  <a:schemeClr val="dk1"/>
                </a:solidFill>
                <a:ea typeface="Arial"/>
                <a:cs typeface="Arial"/>
                <a:sym typeface="Arial"/>
              </a:rPr>
              <a:t>These two boys are all alone and have no one looking after them</a:t>
            </a:r>
            <a:r>
              <a:rPr lang="en-GB" sz="1600" dirty="0">
                <a:solidFill>
                  <a:schemeClr val="dk1"/>
                </a:solidFill>
              </a:rPr>
              <a:t>.</a:t>
            </a:r>
            <a:r>
              <a:rPr lang="en-GB" sz="1600" dirty="0">
                <a:solidFill>
                  <a:schemeClr val="dk1"/>
                </a:solidFill>
                <a:ea typeface="Arial"/>
                <a:cs typeface="Arial"/>
                <a:sym typeface="Arial"/>
              </a:rPr>
              <a:t> I will take them home where my wife and I will love and care for them.</a:t>
            </a:r>
            <a:endParaRPr lang="en-GB" sz="1600" dirty="0"/>
          </a:p>
        </p:txBody>
      </p:sp>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5" name="Rectangle 4"/>
          <p:cNvSpPr/>
          <p:nvPr/>
        </p:nvSpPr>
        <p:spPr>
          <a:xfrm>
            <a:off x="755650" y="1979938"/>
            <a:ext cx="7632700" cy="984885"/>
          </a:xfrm>
          <a:prstGeom prst="rect">
            <a:avLst/>
          </a:prstGeom>
        </p:spPr>
        <p:txBody>
          <a:bodyPr wrap="square" lIns="108000" tIns="0" rIns="0" bIns="0">
            <a:spAutoFit/>
          </a:bodyPr>
          <a:lstStyle/>
          <a:p>
            <a:pPr lvl="0">
              <a:buClr>
                <a:schemeClr val="dk1"/>
              </a:buClr>
              <a:buSzPts val="1800"/>
            </a:pPr>
            <a:r>
              <a:rPr lang="en-GB" sz="1600" dirty="0">
                <a:solidFill>
                  <a:schemeClr val="dk1"/>
                </a:solidFill>
                <a:ea typeface="Arial"/>
                <a:cs typeface="Arial"/>
                <a:sym typeface="Arial"/>
              </a:rPr>
              <a:t>The animals looked after the twins until a passing shepherd found them and took them home to be cared for by himself and his wife. They named the boys Romulus and Remus.</a:t>
            </a:r>
            <a:r>
              <a:rPr lang="en-GB" sz="1600" dirty="0">
                <a:sym typeface="Arial"/>
              </a:rPr>
              <a:t> </a:t>
            </a:r>
            <a:r>
              <a:rPr lang="en-GB" sz="1600" dirty="0">
                <a:solidFill>
                  <a:schemeClr val="dk1"/>
                </a:solidFill>
                <a:ea typeface="Arial"/>
                <a:cs typeface="Arial"/>
                <a:sym typeface="Arial"/>
              </a:rPr>
              <a:t>The shepherd and his wife loved and brought up the two boys as their own</a:t>
            </a:r>
            <a:r>
              <a:rPr lang="en-GB" sz="1600" dirty="0">
                <a:solidFill>
                  <a:schemeClr val="dk1"/>
                </a:solidFill>
              </a:rPr>
              <a:t>.</a:t>
            </a:r>
            <a:r>
              <a:rPr lang="en-GB" sz="1600" dirty="0">
                <a:solidFill>
                  <a:schemeClr val="dk1"/>
                </a:solidFill>
                <a:ea typeface="Arial"/>
                <a:cs typeface="Arial"/>
                <a:sym typeface="Arial"/>
              </a:rPr>
              <a:t> </a:t>
            </a:r>
            <a:r>
              <a:rPr lang="en-GB" sz="1600" dirty="0">
                <a:solidFill>
                  <a:schemeClr val="dk1"/>
                </a:solidFill>
              </a:rPr>
              <a:t>B</a:t>
            </a:r>
            <a:r>
              <a:rPr lang="en-GB" sz="1600" dirty="0">
                <a:solidFill>
                  <a:schemeClr val="dk1"/>
                </a:solidFill>
                <a:ea typeface="Arial"/>
                <a:cs typeface="Arial"/>
                <a:sym typeface="Arial"/>
              </a:rPr>
              <a:t>oth bec</a:t>
            </a:r>
            <a:r>
              <a:rPr lang="en-GB" sz="1600" dirty="0">
                <a:solidFill>
                  <a:schemeClr val="dk1"/>
                </a:solidFill>
              </a:rPr>
              <a:t>ame</a:t>
            </a:r>
            <a:r>
              <a:rPr lang="en-GB" sz="1600" dirty="0">
                <a:solidFill>
                  <a:schemeClr val="dk1"/>
                </a:solidFill>
                <a:ea typeface="Arial"/>
                <a:cs typeface="Arial"/>
                <a:sym typeface="Arial"/>
              </a:rPr>
              <a:t> shepherds like their father.</a:t>
            </a:r>
            <a:endParaRPr lang="en-GB" sz="1600" dirty="0"/>
          </a:p>
        </p:txBody>
      </p:sp>
      <p:pic>
        <p:nvPicPr>
          <p:cNvPr id="4" name="Picture 3">
            <a:extLst>
              <a:ext uri="{FF2B5EF4-FFF2-40B4-BE49-F238E27FC236}">
                <a16:creationId xmlns:a16="http://schemas.microsoft.com/office/drawing/2014/main" id="{1C07514F-C8B7-4AA2-8B0F-AF3DC75910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3399" y="2883337"/>
            <a:ext cx="4123592" cy="3253291"/>
          </a:xfrm>
          <a:prstGeom prst="rect">
            <a:avLst/>
          </a:prstGeom>
        </p:spPr>
      </p:pic>
    </p:spTree>
    <p:extLst>
      <p:ext uri="{BB962C8B-B14F-4D97-AF65-F5344CB8AC3E}">
        <p14:creationId xmlns:p14="http://schemas.microsoft.com/office/powerpoint/2010/main" val="409765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542FA57F-C47E-4698-8411-74BC6CCEF027}"/>
              </a:ext>
            </a:extLst>
          </p:cNvPr>
          <p:cNvSpPr/>
          <p:nvPr/>
        </p:nvSpPr>
        <p:spPr>
          <a:xfrm>
            <a:off x="5311687" y="2932621"/>
            <a:ext cx="3050931" cy="3050931"/>
          </a:xfrm>
          <a:prstGeom prst="ellipse">
            <a:avLst/>
          </a:prstGeom>
          <a:solidFill>
            <a:srgbClr val="CFE8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4FE7DA2D-1C0E-40D4-94C9-46D21C253EF5}"/>
              </a:ext>
            </a:extLst>
          </p:cNvPr>
          <p:cNvSpPr/>
          <p:nvPr/>
        </p:nvSpPr>
        <p:spPr>
          <a:xfrm>
            <a:off x="755650" y="4647845"/>
            <a:ext cx="4097704" cy="533866"/>
          </a:xfrm>
          <a:prstGeom prst="rect">
            <a:avLst/>
          </a:prstGeom>
          <a:solidFill>
            <a:srgbClr val="FFFFFF"/>
          </a:solidFill>
          <a:ln w="28575">
            <a:solidFill>
              <a:srgbClr val="033872"/>
            </a:solidFill>
          </a:ln>
        </p:spPr>
        <p:txBody>
          <a:bodyPr wrap="square" lIns="144000" tIns="0" rIns="0" bIns="0" anchor="ctr">
            <a:noAutofit/>
          </a:bodyPr>
          <a:lstStyle/>
          <a:p>
            <a:pPr lvl="0">
              <a:buClr>
                <a:schemeClr val="dk1"/>
              </a:buClr>
              <a:buSzPts val="1800"/>
            </a:pPr>
            <a:r>
              <a:rPr lang="en-US" sz="1600" dirty="0">
                <a:solidFill>
                  <a:schemeClr val="dk1"/>
                </a:solidFill>
                <a:ea typeface="Arial"/>
                <a:cs typeface="Arial"/>
                <a:sym typeface="Arial"/>
              </a:rPr>
              <a:t>The other one’s escaped</a:t>
            </a:r>
            <a:r>
              <a:rPr lang="en-US" sz="1600" dirty="0">
                <a:solidFill>
                  <a:schemeClr val="dk1"/>
                </a:solidFill>
                <a:latin typeface="Arial"/>
                <a:ea typeface="Arial"/>
                <a:cs typeface="Arial"/>
                <a:sym typeface="Arial"/>
              </a:rPr>
              <a:t>!</a:t>
            </a:r>
            <a:endParaRPr lang="en-US" sz="1600" dirty="0"/>
          </a:p>
        </p:txBody>
      </p:sp>
      <p:sp>
        <p:nvSpPr>
          <p:cNvPr id="14" name="Rectangle 13">
            <a:extLst>
              <a:ext uri="{FF2B5EF4-FFF2-40B4-BE49-F238E27FC236}">
                <a16:creationId xmlns:a16="http://schemas.microsoft.com/office/drawing/2014/main" id="{396625FE-1E7E-4B64-9C8A-A41931A4EDE4}"/>
              </a:ext>
            </a:extLst>
          </p:cNvPr>
          <p:cNvSpPr/>
          <p:nvPr/>
        </p:nvSpPr>
        <p:spPr>
          <a:xfrm>
            <a:off x="755651" y="3185281"/>
            <a:ext cx="5381380" cy="533866"/>
          </a:xfrm>
          <a:prstGeom prst="rect">
            <a:avLst/>
          </a:prstGeom>
          <a:solidFill>
            <a:srgbClr val="FFFFFF"/>
          </a:solidFill>
          <a:ln w="28575">
            <a:solidFill>
              <a:srgbClr val="033872"/>
            </a:solidFill>
          </a:ln>
        </p:spPr>
        <p:txBody>
          <a:bodyPr wrap="square" lIns="144000" tIns="0" rIns="0" bIns="0" anchor="ctr">
            <a:noAutofit/>
          </a:bodyPr>
          <a:lstStyle/>
          <a:p>
            <a:pPr lvl="0">
              <a:buClr>
                <a:schemeClr val="dk1"/>
              </a:buClr>
              <a:buSzPts val="1800"/>
            </a:pPr>
            <a:r>
              <a:rPr lang="en-GB" sz="1600" dirty="0">
                <a:solidFill>
                  <a:schemeClr val="dk1"/>
                </a:solidFill>
                <a:ea typeface="Arial"/>
                <a:cs typeface="Arial"/>
                <a:sym typeface="Arial"/>
              </a:rPr>
              <a:t>You will be taken straight to King </a:t>
            </a: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a:t>
            </a:r>
            <a:endParaRPr lang="en-GB" sz="1600" dirty="0"/>
          </a:p>
        </p:txBody>
      </p:sp>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5" name="Rectangle 4"/>
          <p:cNvSpPr/>
          <p:nvPr/>
        </p:nvSpPr>
        <p:spPr>
          <a:xfrm>
            <a:off x="755650" y="1979938"/>
            <a:ext cx="7632700" cy="984885"/>
          </a:xfrm>
          <a:prstGeom prst="rect">
            <a:avLst/>
          </a:prstGeom>
        </p:spPr>
        <p:txBody>
          <a:bodyPr wrap="square" lIns="108000" tIns="0" rIns="0" bIns="0">
            <a:spAutoFit/>
          </a:bodyPr>
          <a:lstStyle/>
          <a:p>
            <a:pPr lvl="0">
              <a:buClr>
                <a:schemeClr val="dk1"/>
              </a:buClr>
              <a:buSzPts val="1800"/>
            </a:pPr>
            <a:r>
              <a:rPr lang="en-GB" sz="1600" dirty="0">
                <a:solidFill>
                  <a:schemeClr val="dk1"/>
                </a:solidFill>
                <a:ea typeface="Arial"/>
                <a:cs typeface="Arial"/>
                <a:sym typeface="Arial"/>
              </a:rPr>
              <a:t>One day, whil</a:t>
            </a:r>
            <a:r>
              <a:rPr lang="en-GB" sz="1600" dirty="0">
                <a:solidFill>
                  <a:schemeClr val="dk1"/>
                </a:solidFill>
              </a:rPr>
              <a:t>e</a:t>
            </a:r>
            <a:r>
              <a:rPr lang="en-GB" sz="1600" dirty="0">
                <a:solidFill>
                  <a:schemeClr val="dk1"/>
                </a:solidFill>
                <a:ea typeface="Arial"/>
                <a:cs typeface="Arial"/>
                <a:sym typeface="Arial"/>
              </a:rPr>
              <a:t> the boys were with their sheep, they came across some shepherds of King </a:t>
            </a:r>
            <a:r>
              <a:rPr lang="en-GB" sz="1600" dirty="0" err="1">
                <a:solidFill>
                  <a:schemeClr val="dk1"/>
                </a:solidFill>
                <a:ea typeface="Arial"/>
                <a:cs typeface="Arial"/>
                <a:sym typeface="Arial"/>
              </a:rPr>
              <a:t>Amulius</a:t>
            </a:r>
            <a:r>
              <a:rPr lang="en-GB" sz="1600" dirty="0">
                <a:solidFill>
                  <a:schemeClr val="dk1"/>
                </a:solidFill>
              </a:rPr>
              <a:t> and t</a:t>
            </a:r>
            <a:r>
              <a:rPr lang="en-GB" sz="1600" dirty="0">
                <a:solidFill>
                  <a:schemeClr val="dk1"/>
                </a:solidFill>
                <a:ea typeface="Arial"/>
                <a:cs typeface="Arial"/>
                <a:sym typeface="Arial"/>
              </a:rPr>
              <a:t>hey ended up fighting. Remus was captured and taken back to King </a:t>
            </a: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who did not recognise him as he believed the boys had died a long time ago.</a:t>
            </a:r>
            <a:endParaRPr lang="en-GB" sz="1600" dirty="0"/>
          </a:p>
        </p:txBody>
      </p:sp>
      <p:pic>
        <p:nvPicPr>
          <p:cNvPr id="3" name="Picture 2">
            <a:extLst>
              <a:ext uri="{FF2B5EF4-FFF2-40B4-BE49-F238E27FC236}">
                <a16:creationId xmlns:a16="http://schemas.microsoft.com/office/drawing/2014/main" id="{0C1B65A9-1BE6-4C6E-8E82-8D75087B91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3911444" y="2823350"/>
            <a:ext cx="4451174" cy="3269475"/>
          </a:xfrm>
          <a:prstGeom prst="rect">
            <a:avLst/>
          </a:prstGeom>
        </p:spPr>
      </p:pic>
    </p:spTree>
    <p:extLst>
      <p:ext uri="{BB962C8B-B14F-4D97-AF65-F5344CB8AC3E}">
        <p14:creationId xmlns:p14="http://schemas.microsoft.com/office/powerpoint/2010/main" val="1930419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B65123-9859-4C69-9D54-EA2F005E0CE4}"/>
              </a:ext>
            </a:extLst>
          </p:cNvPr>
          <p:cNvSpPr/>
          <p:nvPr/>
        </p:nvSpPr>
        <p:spPr>
          <a:xfrm>
            <a:off x="755650" y="5623517"/>
            <a:ext cx="6005634" cy="435359"/>
          </a:xfrm>
          <a:prstGeom prst="rect">
            <a:avLst/>
          </a:prstGeom>
          <a:solidFill>
            <a:srgbClr val="FFFFFF"/>
          </a:solidFill>
          <a:ln w="28575">
            <a:solidFill>
              <a:srgbClr val="033872"/>
            </a:solidFill>
          </a:ln>
        </p:spPr>
        <p:txBody>
          <a:bodyPr wrap="square" lIns="144000" tIns="0" rIns="1908000" bIns="0" anchor="ctr">
            <a:noAutofit/>
          </a:bodyPr>
          <a:lstStyle/>
          <a:p>
            <a:pPr lvl="0">
              <a:buClr>
                <a:schemeClr val="dk1"/>
              </a:buClr>
              <a:buSzPts val="1800"/>
            </a:pPr>
            <a:r>
              <a:rPr lang="en-GB" sz="1600" dirty="0">
                <a:solidFill>
                  <a:schemeClr val="dk1"/>
                </a:solidFill>
                <a:ea typeface="Arial"/>
                <a:cs typeface="Arial"/>
                <a:sym typeface="Arial"/>
              </a:rPr>
              <a:t>They should share the throne.</a:t>
            </a:r>
            <a:endParaRPr lang="en-GB" sz="1600" dirty="0"/>
          </a:p>
        </p:txBody>
      </p:sp>
      <p:sp>
        <p:nvSpPr>
          <p:cNvPr id="14" name="Rectangle 13">
            <a:extLst>
              <a:ext uri="{FF2B5EF4-FFF2-40B4-BE49-F238E27FC236}">
                <a16:creationId xmlns:a16="http://schemas.microsoft.com/office/drawing/2014/main" id="{396625FE-1E7E-4B64-9C8A-A41931A4EDE4}"/>
              </a:ext>
            </a:extLst>
          </p:cNvPr>
          <p:cNvSpPr/>
          <p:nvPr/>
        </p:nvSpPr>
        <p:spPr>
          <a:xfrm>
            <a:off x="755650" y="4652236"/>
            <a:ext cx="6005634" cy="757982"/>
          </a:xfrm>
          <a:prstGeom prst="rect">
            <a:avLst/>
          </a:prstGeom>
          <a:solidFill>
            <a:srgbClr val="FFFFFF"/>
          </a:solidFill>
          <a:ln w="28575">
            <a:solidFill>
              <a:srgbClr val="033872"/>
            </a:solidFill>
          </a:ln>
        </p:spPr>
        <p:txBody>
          <a:bodyPr wrap="square" lIns="144000" tIns="0" rIns="1908000" bIns="0" anchor="ctr">
            <a:noAutofit/>
          </a:bodyPr>
          <a:lstStyle/>
          <a:p>
            <a:pPr lvl="0">
              <a:buClr>
                <a:schemeClr val="dk1"/>
              </a:buClr>
              <a:buSzPts val="1800"/>
            </a:pPr>
            <a:r>
              <a:rPr lang="en-GB" sz="1600" dirty="0">
                <a:solidFill>
                  <a:schemeClr val="dk1"/>
                </a:solidFill>
                <a:ea typeface="Arial"/>
                <a:cs typeface="Arial"/>
                <a:sym typeface="Arial"/>
              </a:rPr>
              <a:t>The </a:t>
            </a:r>
            <a:r>
              <a:rPr lang="en-GB" sz="1600" dirty="0">
                <a:solidFill>
                  <a:schemeClr val="dk1"/>
                </a:solidFill>
              </a:rPr>
              <a:t>K</a:t>
            </a:r>
            <a:r>
              <a:rPr lang="en-GB" sz="1600" dirty="0">
                <a:solidFill>
                  <a:schemeClr val="dk1"/>
                </a:solidFill>
                <a:ea typeface="Arial"/>
                <a:cs typeface="Arial"/>
                <a:sym typeface="Arial"/>
              </a:rPr>
              <a:t>ing is dead, Romulus and Remus </a:t>
            </a:r>
            <a:br>
              <a:rPr lang="en-GB" sz="1600" dirty="0">
                <a:solidFill>
                  <a:schemeClr val="dk1"/>
                </a:solidFill>
                <a:ea typeface="Arial"/>
                <a:cs typeface="Arial"/>
                <a:sym typeface="Arial"/>
              </a:rPr>
            </a:br>
            <a:r>
              <a:rPr lang="en-GB" sz="1600" dirty="0">
                <a:solidFill>
                  <a:schemeClr val="dk1"/>
                </a:solidFill>
                <a:ea typeface="Arial"/>
                <a:cs typeface="Arial"/>
                <a:sym typeface="Arial"/>
              </a:rPr>
              <a:t>are the rightful heirs to the throne.</a:t>
            </a:r>
            <a:endParaRPr lang="en-GB" sz="1600" dirty="0"/>
          </a:p>
        </p:txBody>
      </p:sp>
      <p:pic>
        <p:nvPicPr>
          <p:cNvPr id="6" name="Picture 5">
            <a:extLst>
              <a:ext uri="{FF2B5EF4-FFF2-40B4-BE49-F238E27FC236}">
                <a16:creationId xmlns:a16="http://schemas.microsoft.com/office/drawing/2014/main" id="{33186387-F893-4661-83E2-3AE95D6F6B5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4677507" y="2339241"/>
            <a:ext cx="3719635" cy="3719635"/>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5" name="Rectangle 4"/>
          <p:cNvSpPr/>
          <p:nvPr/>
        </p:nvSpPr>
        <p:spPr>
          <a:xfrm>
            <a:off x="755649" y="1974752"/>
            <a:ext cx="3719637" cy="2462213"/>
          </a:xfrm>
          <a:prstGeom prst="rect">
            <a:avLst/>
          </a:prstGeom>
        </p:spPr>
        <p:txBody>
          <a:bodyPr wrap="square" lIns="108000" tIns="0" rIns="0" bIns="0">
            <a:spAutoFit/>
          </a:bodyPr>
          <a:lstStyle/>
          <a:p>
            <a:pPr lvl="0">
              <a:buClr>
                <a:schemeClr val="dk1"/>
              </a:buClr>
              <a:buSzPts val="1800"/>
            </a:pPr>
            <a:r>
              <a:rPr lang="en-GB" sz="1600" dirty="0">
                <a:solidFill>
                  <a:schemeClr val="dk1"/>
                </a:solidFill>
                <a:ea typeface="Arial"/>
                <a:cs typeface="Arial"/>
                <a:sym typeface="Arial"/>
              </a:rPr>
              <a:t>Meanwhile, Romulus gathered a group </a:t>
            </a:r>
            <a:br>
              <a:rPr lang="en-GB" sz="1600" dirty="0">
                <a:solidFill>
                  <a:schemeClr val="dk1"/>
                </a:solidFill>
                <a:ea typeface="Arial"/>
                <a:cs typeface="Arial"/>
                <a:sym typeface="Arial"/>
              </a:rPr>
            </a:br>
            <a:r>
              <a:rPr lang="en-GB" sz="1600" dirty="0">
                <a:solidFill>
                  <a:schemeClr val="dk1"/>
                </a:solidFill>
                <a:ea typeface="Arial"/>
                <a:cs typeface="Arial"/>
                <a:sym typeface="Arial"/>
              </a:rPr>
              <a:t>of shepherds to go and rescue Remus. Eventually, Romulus managed to free Remus but in the process killed King </a:t>
            </a:r>
            <a:r>
              <a:rPr lang="en-GB" sz="1600" dirty="0" err="1">
                <a:solidFill>
                  <a:schemeClr val="dk1"/>
                </a:solidFill>
                <a:ea typeface="Arial"/>
                <a:cs typeface="Arial"/>
                <a:sym typeface="Arial"/>
              </a:rPr>
              <a:t>Amulius</a:t>
            </a:r>
            <a:r>
              <a:rPr lang="en-GB" sz="1600" dirty="0">
                <a:solidFill>
                  <a:schemeClr val="dk1"/>
                </a:solidFill>
                <a:ea typeface="Arial"/>
                <a:cs typeface="Arial"/>
                <a:sym typeface="Arial"/>
              </a:rPr>
              <a:t>. </a:t>
            </a:r>
            <a:endParaRPr lang="en-GB" sz="1600" dirty="0"/>
          </a:p>
          <a:p>
            <a:pPr lvl="0">
              <a:buClr>
                <a:schemeClr val="dk1"/>
              </a:buClr>
              <a:buSzPts val="1800"/>
            </a:pPr>
            <a:endParaRPr lang="en-GB" sz="1600" dirty="0">
              <a:solidFill>
                <a:schemeClr val="dk1"/>
              </a:solidFill>
              <a:ea typeface="Arial"/>
              <a:cs typeface="Arial"/>
              <a:sym typeface="Arial"/>
            </a:endParaRPr>
          </a:p>
          <a:p>
            <a:pPr lvl="0">
              <a:buClr>
                <a:schemeClr val="dk1"/>
              </a:buClr>
              <a:buSzPts val="1800"/>
            </a:pPr>
            <a:r>
              <a:rPr lang="en-GB" sz="1600" dirty="0">
                <a:solidFill>
                  <a:schemeClr val="dk1"/>
                </a:solidFill>
                <a:ea typeface="Arial"/>
                <a:cs typeface="Arial"/>
                <a:sym typeface="Arial"/>
              </a:rPr>
              <a:t>You’d have thought that the city people would be angry with the two boys but they found out their real identities and offered to crown them as joint </a:t>
            </a:r>
            <a:r>
              <a:rPr lang="en-GB" sz="1600" dirty="0">
                <a:solidFill>
                  <a:schemeClr val="dk1"/>
                </a:solidFill>
              </a:rPr>
              <a:t>rulers</a:t>
            </a:r>
            <a:r>
              <a:rPr lang="en-GB" sz="1600" dirty="0">
                <a:solidFill>
                  <a:schemeClr val="dk1"/>
                </a:solidFill>
                <a:ea typeface="Arial"/>
                <a:cs typeface="Arial"/>
                <a:sym typeface="Arial"/>
              </a:rPr>
              <a:t>. </a:t>
            </a:r>
            <a:endParaRPr lang="en-GB" sz="1600" dirty="0"/>
          </a:p>
        </p:txBody>
      </p:sp>
      <p:sp>
        <p:nvSpPr>
          <p:cNvPr id="7" name="Oval 6">
            <a:extLst>
              <a:ext uri="{FF2B5EF4-FFF2-40B4-BE49-F238E27FC236}">
                <a16:creationId xmlns:a16="http://schemas.microsoft.com/office/drawing/2014/main" id="{3BC64E87-6F87-42C4-8238-BCAAB0F3E9D0}"/>
              </a:ext>
            </a:extLst>
          </p:cNvPr>
          <p:cNvSpPr/>
          <p:nvPr/>
        </p:nvSpPr>
        <p:spPr>
          <a:xfrm>
            <a:off x="4668716" y="2340960"/>
            <a:ext cx="3719634" cy="3719634"/>
          </a:xfrm>
          <a:prstGeom prst="ellipse">
            <a:avLst/>
          </a:prstGeom>
          <a:noFill/>
          <a:ln w="38100">
            <a:solidFill>
              <a:srgbClr val="0338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16416308-C833-4E2F-91BA-A344641961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668714" y="2114289"/>
            <a:ext cx="3640025" cy="4004913"/>
          </a:xfrm>
          <a:prstGeom prst="rect">
            <a:avLst/>
          </a:prstGeom>
        </p:spPr>
      </p:pic>
    </p:spTree>
    <p:extLst>
      <p:ext uri="{BB962C8B-B14F-4D97-AF65-F5344CB8AC3E}">
        <p14:creationId xmlns:p14="http://schemas.microsoft.com/office/powerpoint/2010/main" val="1770466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right)">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D23183E-752C-4CE6-9250-116C2AE4352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4814790" y="1949606"/>
            <a:ext cx="3327374" cy="3327374"/>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5" name="Rectangle 4"/>
          <p:cNvSpPr/>
          <p:nvPr/>
        </p:nvSpPr>
        <p:spPr>
          <a:xfrm>
            <a:off x="755650" y="1979938"/>
            <a:ext cx="3816350" cy="2215991"/>
          </a:xfrm>
          <a:prstGeom prst="rect">
            <a:avLst/>
          </a:prstGeom>
        </p:spPr>
        <p:txBody>
          <a:bodyPr wrap="square" lIns="108000" tIns="0" rIns="0" bIns="0">
            <a:spAutoFit/>
          </a:bodyPr>
          <a:lstStyle/>
          <a:p>
            <a:pPr lvl="0">
              <a:buClr>
                <a:schemeClr val="dk1"/>
              </a:buClr>
              <a:buSzPts val="1800"/>
            </a:pPr>
            <a:r>
              <a:rPr lang="en-GB" sz="1600" dirty="0">
                <a:solidFill>
                  <a:schemeClr val="dk1"/>
                </a:solidFill>
                <a:ea typeface="Arial"/>
                <a:cs typeface="Arial"/>
                <a:sym typeface="Arial"/>
              </a:rPr>
              <a:t>Surprisingly, the boys turned down the offer as they wanted to build their own city. They finally found the place they wanted as their city – where Rome stands to this day. However, it wasn’t plain sailing as the two boys disagreed on which hill the city should be built. Romulus favoured Palatine Hill whereas Remus preferred Aventine Hill.</a:t>
            </a:r>
            <a:endParaRPr lang="en-GB" sz="1600" dirty="0"/>
          </a:p>
        </p:txBody>
      </p:sp>
      <p:pic>
        <p:nvPicPr>
          <p:cNvPr id="3" name="Picture 2">
            <a:extLst>
              <a:ext uri="{FF2B5EF4-FFF2-40B4-BE49-F238E27FC236}">
                <a16:creationId xmlns:a16="http://schemas.microsoft.com/office/drawing/2014/main" id="{D6418B2F-E334-41E8-97D9-C21CE8DF925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6924"/>
          <a:stretch/>
        </p:blipFill>
        <p:spPr>
          <a:xfrm>
            <a:off x="3925961" y="1979938"/>
            <a:ext cx="5468548" cy="4878062"/>
          </a:xfrm>
          <a:prstGeom prst="rect">
            <a:avLst/>
          </a:prstGeom>
        </p:spPr>
      </p:pic>
      <p:pic>
        <p:nvPicPr>
          <p:cNvPr id="7" name="Picture 6">
            <a:extLst>
              <a:ext uri="{FF2B5EF4-FFF2-40B4-BE49-F238E27FC236}">
                <a16:creationId xmlns:a16="http://schemas.microsoft.com/office/drawing/2014/main" id="{58BEE4BA-5462-4286-A519-4655ADE0FF7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39867"/>
          <a:stretch/>
        </p:blipFill>
        <p:spPr>
          <a:xfrm>
            <a:off x="3728149" y="1678799"/>
            <a:ext cx="6090377" cy="5179201"/>
          </a:xfrm>
          <a:prstGeom prst="rect">
            <a:avLst/>
          </a:prstGeom>
        </p:spPr>
      </p:pic>
      <p:sp>
        <p:nvSpPr>
          <p:cNvPr id="12" name="Rectangle 11">
            <a:extLst>
              <a:ext uri="{FF2B5EF4-FFF2-40B4-BE49-F238E27FC236}">
                <a16:creationId xmlns:a16="http://schemas.microsoft.com/office/drawing/2014/main" id="{68BDB599-98F7-45AA-9521-8336C1831B60}"/>
              </a:ext>
            </a:extLst>
          </p:cNvPr>
          <p:cNvSpPr/>
          <p:nvPr/>
        </p:nvSpPr>
        <p:spPr>
          <a:xfrm>
            <a:off x="755650" y="4396510"/>
            <a:ext cx="5116232" cy="910802"/>
          </a:xfrm>
          <a:prstGeom prst="rect">
            <a:avLst/>
          </a:prstGeom>
          <a:solidFill>
            <a:srgbClr val="FFFFFF"/>
          </a:solidFill>
          <a:ln w="28575">
            <a:solidFill>
              <a:srgbClr val="033872"/>
            </a:solidFill>
          </a:ln>
        </p:spPr>
        <p:txBody>
          <a:bodyPr wrap="square" lIns="144000" tIns="0" rIns="0" bIns="0" anchor="ctr">
            <a:noAutofit/>
          </a:bodyPr>
          <a:lstStyle/>
          <a:p>
            <a:pPr lvl="0">
              <a:buClr>
                <a:schemeClr val="dk1"/>
              </a:buClr>
              <a:buSzPts val="1800"/>
            </a:pPr>
            <a:r>
              <a:rPr lang="en-GB" sz="1600" dirty="0">
                <a:solidFill>
                  <a:schemeClr val="dk1"/>
                </a:solidFill>
                <a:ea typeface="Arial"/>
                <a:cs typeface="Arial"/>
                <a:sym typeface="Arial"/>
              </a:rPr>
              <a:t>That would be nice, but we want to build our own city. We are going to look for somewhere to do it. </a:t>
            </a:r>
            <a:br>
              <a:rPr lang="en-GB" sz="1600" dirty="0">
                <a:solidFill>
                  <a:schemeClr val="dk1"/>
                </a:solidFill>
                <a:ea typeface="Arial"/>
                <a:cs typeface="Arial"/>
                <a:sym typeface="Arial"/>
              </a:rPr>
            </a:br>
            <a:r>
              <a:rPr lang="en-GB" sz="1600" dirty="0">
                <a:solidFill>
                  <a:schemeClr val="dk1"/>
                </a:solidFill>
                <a:ea typeface="Arial"/>
                <a:cs typeface="Arial"/>
                <a:sym typeface="Arial"/>
              </a:rPr>
              <a:t>I think Aventine Hill would be perfect.</a:t>
            </a:r>
            <a:endParaRPr lang="en-GB" sz="1600" dirty="0"/>
          </a:p>
        </p:txBody>
      </p:sp>
      <p:sp>
        <p:nvSpPr>
          <p:cNvPr id="13" name="Rectangle 12">
            <a:extLst>
              <a:ext uri="{FF2B5EF4-FFF2-40B4-BE49-F238E27FC236}">
                <a16:creationId xmlns:a16="http://schemas.microsoft.com/office/drawing/2014/main" id="{6B54B2C5-8B44-4E69-AD32-400B0B480E56}"/>
              </a:ext>
            </a:extLst>
          </p:cNvPr>
          <p:cNvSpPr/>
          <p:nvPr/>
        </p:nvSpPr>
        <p:spPr>
          <a:xfrm>
            <a:off x="755649" y="5578119"/>
            <a:ext cx="7106397" cy="514706"/>
          </a:xfrm>
          <a:prstGeom prst="rect">
            <a:avLst/>
          </a:prstGeom>
          <a:solidFill>
            <a:srgbClr val="FFFFFF"/>
          </a:solidFill>
          <a:ln w="28575">
            <a:solidFill>
              <a:srgbClr val="033872"/>
            </a:solidFill>
          </a:ln>
        </p:spPr>
        <p:txBody>
          <a:bodyPr wrap="square" lIns="144000" tIns="0" rIns="0" bIns="0" anchor="ctr">
            <a:noAutofit/>
          </a:bodyPr>
          <a:lstStyle/>
          <a:p>
            <a:pPr lvl="0">
              <a:buClr>
                <a:schemeClr val="dk1"/>
              </a:buClr>
              <a:buSzPts val="1800"/>
            </a:pPr>
            <a:r>
              <a:rPr lang="en-GB" sz="1600" dirty="0">
                <a:solidFill>
                  <a:schemeClr val="dk1"/>
                </a:solidFill>
                <a:ea typeface="Arial"/>
                <a:cs typeface="Arial"/>
                <a:sym typeface="Arial"/>
              </a:rPr>
              <a:t>No, definitely Palatine Hill would be best</a:t>
            </a:r>
            <a:r>
              <a:rPr lang="en-GB" sz="1600" dirty="0">
                <a:solidFill>
                  <a:schemeClr val="dk1"/>
                </a:solidFill>
                <a:latin typeface="Arial"/>
                <a:ea typeface="Arial"/>
                <a:cs typeface="Arial"/>
                <a:sym typeface="Arial"/>
              </a:rPr>
              <a:t>.</a:t>
            </a:r>
            <a:endParaRPr lang="en-GB" sz="1600" dirty="0"/>
          </a:p>
        </p:txBody>
      </p:sp>
    </p:spTree>
    <p:extLst>
      <p:ext uri="{BB962C8B-B14F-4D97-AF65-F5344CB8AC3E}">
        <p14:creationId xmlns:p14="http://schemas.microsoft.com/office/powerpoint/2010/main" val="293268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B65123-9859-4C69-9D54-EA2F005E0CE4}"/>
              </a:ext>
            </a:extLst>
          </p:cNvPr>
          <p:cNvSpPr/>
          <p:nvPr/>
        </p:nvSpPr>
        <p:spPr>
          <a:xfrm>
            <a:off x="755650" y="5191735"/>
            <a:ext cx="6005634" cy="872626"/>
          </a:xfrm>
          <a:prstGeom prst="rect">
            <a:avLst/>
          </a:prstGeom>
          <a:solidFill>
            <a:srgbClr val="FFFFFF"/>
          </a:solidFill>
          <a:ln w="28575">
            <a:solidFill>
              <a:srgbClr val="033872"/>
            </a:solidFill>
          </a:ln>
        </p:spPr>
        <p:txBody>
          <a:bodyPr wrap="square" lIns="144000" tIns="0" rIns="1908000" bIns="0" anchor="ctr">
            <a:noAutofit/>
          </a:bodyPr>
          <a:lstStyle/>
          <a:p>
            <a:pPr lvl="0">
              <a:buClr>
                <a:schemeClr val="dk1"/>
              </a:buClr>
              <a:buSzPts val="1800"/>
            </a:pPr>
            <a:r>
              <a:rPr lang="en-GB" sz="1600" dirty="0">
                <a:solidFill>
                  <a:schemeClr val="dk1"/>
                </a:solidFill>
                <a:ea typeface="Arial"/>
                <a:cs typeface="Arial"/>
                <a:sym typeface="Arial"/>
              </a:rPr>
              <a:t>The vultures are a sign that it should be Aventine Hill you shouldn’t have built that wall!</a:t>
            </a:r>
            <a:endParaRPr lang="en-GB" sz="1600" dirty="0"/>
          </a:p>
        </p:txBody>
      </p:sp>
      <p:sp>
        <p:nvSpPr>
          <p:cNvPr id="14" name="Rectangle 13">
            <a:extLst>
              <a:ext uri="{FF2B5EF4-FFF2-40B4-BE49-F238E27FC236}">
                <a16:creationId xmlns:a16="http://schemas.microsoft.com/office/drawing/2014/main" id="{396625FE-1E7E-4B64-9C8A-A41931A4EDE4}"/>
              </a:ext>
            </a:extLst>
          </p:cNvPr>
          <p:cNvSpPr/>
          <p:nvPr/>
        </p:nvSpPr>
        <p:spPr>
          <a:xfrm>
            <a:off x="755650" y="4172846"/>
            <a:ext cx="6005634" cy="757982"/>
          </a:xfrm>
          <a:prstGeom prst="rect">
            <a:avLst/>
          </a:prstGeom>
          <a:solidFill>
            <a:srgbClr val="FFFFFF"/>
          </a:solidFill>
          <a:ln w="28575">
            <a:solidFill>
              <a:srgbClr val="033872"/>
            </a:solidFill>
          </a:ln>
        </p:spPr>
        <p:txBody>
          <a:bodyPr wrap="square" lIns="144000" tIns="0" rIns="1404000" bIns="0" anchor="ctr">
            <a:noAutofit/>
          </a:bodyPr>
          <a:lstStyle/>
          <a:p>
            <a:pPr lvl="0">
              <a:buClr>
                <a:schemeClr val="dk1"/>
              </a:buClr>
              <a:buSzPts val="1800"/>
            </a:pPr>
            <a:r>
              <a:rPr lang="en-GB" sz="1600" dirty="0">
                <a:solidFill>
                  <a:schemeClr val="dk1"/>
                </a:solidFill>
                <a:ea typeface="Arial"/>
                <a:cs typeface="Arial"/>
                <a:sym typeface="Arial"/>
              </a:rPr>
              <a:t>The vultures are a sign that it should be </a:t>
            </a:r>
            <a:br>
              <a:rPr lang="en-GB" sz="1600" dirty="0">
                <a:solidFill>
                  <a:schemeClr val="dk1"/>
                </a:solidFill>
                <a:ea typeface="Arial"/>
                <a:cs typeface="Arial"/>
                <a:sym typeface="Arial"/>
              </a:rPr>
            </a:br>
            <a:r>
              <a:rPr lang="en-GB" sz="1600" dirty="0">
                <a:solidFill>
                  <a:schemeClr val="dk1"/>
                </a:solidFill>
                <a:ea typeface="Arial"/>
                <a:cs typeface="Arial"/>
                <a:sym typeface="Arial"/>
              </a:rPr>
              <a:t>Palatine Hill and I have built a wall around it.</a:t>
            </a:r>
            <a:endParaRPr lang="en-GB" sz="1600" dirty="0"/>
          </a:p>
        </p:txBody>
      </p:sp>
      <p:pic>
        <p:nvPicPr>
          <p:cNvPr id="3" name="Picture 2">
            <a:extLst>
              <a:ext uri="{FF2B5EF4-FFF2-40B4-BE49-F238E27FC236}">
                <a16:creationId xmlns:a16="http://schemas.microsoft.com/office/drawing/2014/main" id="{3A52E2F6-62BE-48B2-932A-6991922E2FE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4644" r="4644"/>
          <a:stretch/>
        </p:blipFill>
        <p:spPr>
          <a:xfrm>
            <a:off x="5186105" y="2890582"/>
            <a:ext cx="3202243" cy="3202243"/>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5" name="Rectangle 4"/>
          <p:cNvSpPr/>
          <p:nvPr/>
        </p:nvSpPr>
        <p:spPr>
          <a:xfrm>
            <a:off x="755651" y="1888060"/>
            <a:ext cx="7632699" cy="1723549"/>
          </a:xfrm>
          <a:prstGeom prst="rect">
            <a:avLst/>
          </a:prstGeom>
        </p:spPr>
        <p:txBody>
          <a:bodyPr wrap="square" lIns="108000" tIns="0" rIns="0" bIns="0">
            <a:spAutoFit/>
          </a:bodyPr>
          <a:lstStyle/>
          <a:p>
            <a:pPr lvl="0">
              <a:buClr>
                <a:schemeClr val="dk1"/>
              </a:buClr>
              <a:buSzPts val="1800"/>
            </a:pPr>
            <a:r>
              <a:rPr lang="en-GB" sz="1600" dirty="0">
                <a:solidFill>
                  <a:schemeClr val="dk1"/>
                </a:solidFill>
                <a:ea typeface="Arial"/>
                <a:cs typeface="Arial"/>
                <a:sym typeface="Arial"/>
              </a:rPr>
              <a:t>The brothers decided to wait for a sign from the God Augury to tell them where to build. The sign came in the shape of a number of vultures although Romulus saw six and Remus saw twelve so each brother thought they had won. Not managing to see eye-to-eye, Romulus went on to build a wall around Palatine Hill. </a:t>
            </a:r>
            <a:r>
              <a:rPr lang="en-US" sz="1600" dirty="0">
                <a:solidFill>
                  <a:schemeClr val="dk1"/>
                </a:solidFill>
                <a:ea typeface="Arial"/>
                <a:cs typeface="Arial"/>
                <a:sym typeface="Arial"/>
              </a:rPr>
              <a:t>Remus was jealous and taunted his brother. They ended up in a </a:t>
            </a:r>
            <a:br>
              <a:rPr lang="en-US" sz="1600" dirty="0">
                <a:solidFill>
                  <a:schemeClr val="dk1"/>
                </a:solidFill>
                <a:ea typeface="Arial"/>
                <a:cs typeface="Arial"/>
                <a:sym typeface="Arial"/>
              </a:rPr>
            </a:br>
            <a:r>
              <a:rPr lang="en-US" sz="1600" dirty="0">
                <a:solidFill>
                  <a:schemeClr val="dk1"/>
                </a:solidFill>
                <a:ea typeface="Arial"/>
                <a:cs typeface="Arial"/>
                <a:sym typeface="Arial"/>
              </a:rPr>
              <a:t>fight </a:t>
            </a:r>
            <a:r>
              <a:rPr lang="en-US" sz="1600" dirty="0">
                <a:solidFill>
                  <a:schemeClr val="dk1"/>
                </a:solidFill>
              </a:rPr>
              <a:t>and</a:t>
            </a:r>
            <a:r>
              <a:rPr lang="en-US" sz="1600" dirty="0">
                <a:solidFill>
                  <a:schemeClr val="dk1"/>
                </a:solidFill>
                <a:ea typeface="Arial"/>
                <a:cs typeface="Arial"/>
                <a:sym typeface="Arial"/>
              </a:rPr>
              <a:t> Remus was killed </a:t>
            </a:r>
          </a:p>
          <a:p>
            <a:pPr lvl="0">
              <a:buClr>
                <a:schemeClr val="dk1"/>
              </a:buClr>
              <a:buSzPts val="1800"/>
            </a:pPr>
            <a:r>
              <a:rPr lang="en-US" sz="1600" dirty="0">
                <a:solidFill>
                  <a:schemeClr val="dk1"/>
                </a:solidFill>
                <a:ea typeface="Arial"/>
                <a:cs typeface="Arial"/>
                <a:sym typeface="Arial"/>
              </a:rPr>
              <a:t>by Romulus.</a:t>
            </a:r>
            <a:endParaRPr lang="en-GB" sz="1600" dirty="0"/>
          </a:p>
        </p:txBody>
      </p:sp>
      <p:sp>
        <p:nvSpPr>
          <p:cNvPr id="7" name="Oval 6">
            <a:extLst>
              <a:ext uri="{FF2B5EF4-FFF2-40B4-BE49-F238E27FC236}">
                <a16:creationId xmlns:a16="http://schemas.microsoft.com/office/drawing/2014/main" id="{3BC64E87-6F87-42C4-8238-BCAAB0F3E9D0}"/>
              </a:ext>
            </a:extLst>
          </p:cNvPr>
          <p:cNvSpPr/>
          <p:nvPr/>
        </p:nvSpPr>
        <p:spPr>
          <a:xfrm>
            <a:off x="5186105" y="2890582"/>
            <a:ext cx="3202243" cy="3202243"/>
          </a:xfrm>
          <a:prstGeom prst="ellipse">
            <a:avLst/>
          </a:prstGeom>
          <a:noFill/>
          <a:ln w="38100">
            <a:solidFill>
              <a:srgbClr val="0338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2A74104A-41F5-4696-8A74-916610E4E5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4650" y="3583988"/>
            <a:ext cx="1232960" cy="616480"/>
          </a:xfrm>
          <a:prstGeom prst="rect">
            <a:avLst/>
          </a:prstGeom>
        </p:spPr>
      </p:pic>
    </p:spTree>
    <p:extLst>
      <p:ext uri="{BB962C8B-B14F-4D97-AF65-F5344CB8AC3E}">
        <p14:creationId xmlns:p14="http://schemas.microsoft.com/office/powerpoint/2010/main" val="298898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right)">
                                      <p:cBhvr>
                                        <p:cTn id="17" dur="500"/>
                                        <p:tgtEl>
                                          <p:spTgt spid="10"/>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6625FE-1E7E-4B64-9C8A-A41931A4EDE4}"/>
              </a:ext>
            </a:extLst>
          </p:cNvPr>
          <p:cNvSpPr/>
          <p:nvPr/>
        </p:nvSpPr>
        <p:spPr>
          <a:xfrm>
            <a:off x="755649" y="4713378"/>
            <a:ext cx="6005634" cy="994305"/>
          </a:xfrm>
          <a:prstGeom prst="rect">
            <a:avLst/>
          </a:prstGeom>
          <a:solidFill>
            <a:srgbClr val="FFFFFF"/>
          </a:solidFill>
          <a:ln w="28575">
            <a:solidFill>
              <a:srgbClr val="033872"/>
            </a:solidFill>
          </a:ln>
        </p:spPr>
        <p:txBody>
          <a:bodyPr wrap="square" lIns="144000" tIns="0" rIns="1404000" bIns="0" anchor="ctr">
            <a:noAutofit/>
          </a:bodyPr>
          <a:lstStyle/>
          <a:p>
            <a:pPr lvl="0">
              <a:buClr>
                <a:schemeClr val="dk1"/>
              </a:buClr>
              <a:buSzPts val="1800"/>
            </a:pPr>
            <a:r>
              <a:rPr lang="en-GB" sz="1600" dirty="0">
                <a:solidFill>
                  <a:schemeClr val="dk1"/>
                </a:solidFill>
                <a:ea typeface="Arial"/>
                <a:cs typeface="Arial"/>
                <a:sym typeface="Arial"/>
              </a:rPr>
              <a:t>My brother is gone and now I am free to </a:t>
            </a:r>
            <a:br>
              <a:rPr lang="en-GB" sz="1600" dirty="0">
                <a:solidFill>
                  <a:schemeClr val="dk1"/>
                </a:solidFill>
                <a:ea typeface="Arial"/>
                <a:cs typeface="Arial"/>
                <a:sym typeface="Arial"/>
              </a:rPr>
            </a:br>
            <a:r>
              <a:rPr lang="en-GB" sz="1600" dirty="0">
                <a:solidFill>
                  <a:schemeClr val="dk1"/>
                </a:solidFill>
                <a:ea typeface="Arial"/>
                <a:cs typeface="Arial"/>
                <a:sym typeface="Arial"/>
              </a:rPr>
              <a:t>build my own city which I will name after</a:t>
            </a:r>
            <a:br>
              <a:rPr lang="en-GB" sz="1600" dirty="0">
                <a:solidFill>
                  <a:schemeClr val="dk1"/>
                </a:solidFill>
                <a:ea typeface="Arial"/>
                <a:cs typeface="Arial"/>
                <a:sym typeface="Arial"/>
              </a:rPr>
            </a:br>
            <a:r>
              <a:rPr lang="en-GB" sz="1600" dirty="0">
                <a:solidFill>
                  <a:schemeClr val="dk1"/>
                </a:solidFill>
                <a:ea typeface="Arial"/>
                <a:cs typeface="Arial"/>
                <a:sym typeface="Arial"/>
              </a:rPr>
              <a:t>me and call ‘Rome’.</a:t>
            </a:r>
            <a:endParaRPr lang="en-GB" sz="1600" dirty="0"/>
          </a:p>
        </p:txBody>
      </p:sp>
      <p:pic>
        <p:nvPicPr>
          <p:cNvPr id="4" name="Picture 3">
            <a:extLst>
              <a:ext uri="{FF2B5EF4-FFF2-40B4-BE49-F238E27FC236}">
                <a16:creationId xmlns:a16="http://schemas.microsoft.com/office/drawing/2014/main" id="{6E1F12D1-3BE1-4A6C-A6B2-D0BA7396B22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625" r="21664"/>
          <a:stretch/>
        </p:blipFill>
        <p:spPr>
          <a:xfrm flipH="1">
            <a:off x="4579439" y="1986695"/>
            <a:ext cx="3808911" cy="3808911"/>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5" name="Rectangle 4"/>
          <p:cNvSpPr/>
          <p:nvPr/>
        </p:nvSpPr>
        <p:spPr>
          <a:xfrm>
            <a:off x="755649" y="2062260"/>
            <a:ext cx="3684466" cy="1477328"/>
          </a:xfrm>
          <a:prstGeom prst="rect">
            <a:avLst/>
          </a:prstGeom>
        </p:spPr>
        <p:txBody>
          <a:bodyPr wrap="square" lIns="108000" tIns="0" rIns="0" bIns="0">
            <a:spAutoFit/>
          </a:bodyPr>
          <a:lstStyle/>
          <a:p>
            <a:pPr lvl="0">
              <a:buClr>
                <a:schemeClr val="dk1"/>
              </a:buClr>
              <a:buSzPts val="1800"/>
            </a:pPr>
            <a:r>
              <a:rPr lang="en-GB" sz="1600" dirty="0">
                <a:solidFill>
                  <a:schemeClr val="dk1"/>
                </a:solidFill>
                <a:ea typeface="Arial"/>
                <a:cs typeface="Arial"/>
                <a:sym typeface="Arial"/>
              </a:rPr>
              <a:t>Romulus, being alone, was now free to build his city as he wished. The city was finished on the 21</a:t>
            </a:r>
            <a:r>
              <a:rPr lang="en-GB" sz="1600" baseline="30000" dirty="0">
                <a:solidFill>
                  <a:schemeClr val="dk1"/>
                </a:solidFill>
                <a:ea typeface="Arial"/>
                <a:cs typeface="Arial"/>
                <a:sym typeface="Arial"/>
              </a:rPr>
              <a:t>st</a:t>
            </a:r>
            <a:r>
              <a:rPr lang="en-GB" sz="1600" dirty="0">
                <a:solidFill>
                  <a:schemeClr val="dk1"/>
                </a:solidFill>
                <a:ea typeface="Arial"/>
                <a:cs typeface="Arial"/>
                <a:sym typeface="Arial"/>
              </a:rPr>
              <a:t> April 753 BC and Romulus made himself King and named the city ‘Rome’ from his own name. </a:t>
            </a:r>
            <a:endParaRPr lang="en-GB" sz="1600" dirty="0"/>
          </a:p>
        </p:txBody>
      </p:sp>
      <p:sp>
        <p:nvSpPr>
          <p:cNvPr id="7" name="Oval 6">
            <a:extLst>
              <a:ext uri="{FF2B5EF4-FFF2-40B4-BE49-F238E27FC236}">
                <a16:creationId xmlns:a16="http://schemas.microsoft.com/office/drawing/2014/main" id="{3BC64E87-6F87-42C4-8238-BCAAB0F3E9D0}"/>
              </a:ext>
            </a:extLst>
          </p:cNvPr>
          <p:cNvSpPr/>
          <p:nvPr/>
        </p:nvSpPr>
        <p:spPr>
          <a:xfrm>
            <a:off x="4579439" y="1986695"/>
            <a:ext cx="3808912" cy="3808912"/>
          </a:xfrm>
          <a:prstGeom prst="ellipse">
            <a:avLst/>
          </a:prstGeom>
          <a:noFill/>
          <a:ln w="38100">
            <a:solidFill>
              <a:srgbClr val="0338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10402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6625FE-1E7E-4B64-9C8A-A41931A4EDE4}"/>
              </a:ext>
            </a:extLst>
          </p:cNvPr>
          <p:cNvSpPr/>
          <p:nvPr/>
        </p:nvSpPr>
        <p:spPr>
          <a:xfrm>
            <a:off x="763088" y="4429900"/>
            <a:ext cx="6005634" cy="1365707"/>
          </a:xfrm>
          <a:prstGeom prst="rect">
            <a:avLst/>
          </a:prstGeom>
          <a:solidFill>
            <a:srgbClr val="FFFFFF"/>
          </a:solidFill>
          <a:ln w="28575">
            <a:solidFill>
              <a:srgbClr val="033872"/>
            </a:solidFill>
          </a:ln>
        </p:spPr>
        <p:txBody>
          <a:bodyPr wrap="square" lIns="144000" tIns="0" rIns="1404000" bIns="0" anchor="ctr">
            <a:noAutofit/>
          </a:bodyPr>
          <a:lstStyle/>
          <a:p>
            <a:pPr lvl="0">
              <a:buClr>
                <a:schemeClr val="dk1"/>
              </a:buClr>
              <a:buSzPts val="1800"/>
            </a:pPr>
            <a:r>
              <a:rPr lang="en-GB" sz="1600" dirty="0">
                <a:solidFill>
                  <a:schemeClr val="dk1"/>
                </a:solidFill>
                <a:ea typeface="Arial"/>
                <a:cs typeface="Arial"/>
                <a:sym typeface="Arial"/>
              </a:rPr>
              <a:t>I will create a senate, with the 100 most </a:t>
            </a:r>
            <a:br>
              <a:rPr lang="en-GB" sz="1600" dirty="0">
                <a:solidFill>
                  <a:schemeClr val="dk1"/>
                </a:solidFill>
                <a:ea typeface="Arial"/>
                <a:cs typeface="Arial"/>
                <a:sym typeface="Arial"/>
              </a:rPr>
            </a:br>
            <a:r>
              <a:rPr lang="en-GB" sz="1600" dirty="0">
                <a:solidFill>
                  <a:schemeClr val="dk1"/>
                </a:solidFill>
                <a:ea typeface="Arial"/>
                <a:cs typeface="Arial"/>
                <a:sym typeface="Arial"/>
              </a:rPr>
              <a:t>noble men, to rule the city and I will split </a:t>
            </a:r>
            <a:br>
              <a:rPr lang="en-GB" sz="1600" dirty="0">
                <a:solidFill>
                  <a:schemeClr val="dk1"/>
                </a:solidFill>
                <a:ea typeface="Arial"/>
                <a:cs typeface="Arial"/>
                <a:sym typeface="Arial"/>
              </a:rPr>
            </a:br>
            <a:r>
              <a:rPr lang="en-GB" sz="1600" dirty="0">
                <a:solidFill>
                  <a:schemeClr val="dk1"/>
                </a:solidFill>
                <a:ea typeface="Arial"/>
                <a:cs typeface="Arial"/>
                <a:sym typeface="Arial"/>
              </a:rPr>
              <a:t>my army into legions.</a:t>
            </a:r>
            <a:endParaRPr lang="en-GB" sz="1600" dirty="0"/>
          </a:p>
        </p:txBody>
      </p:sp>
      <p:pic>
        <p:nvPicPr>
          <p:cNvPr id="3" name="Picture 2">
            <a:extLst>
              <a:ext uri="{FF2B5EF4-FFF2-40B4-BE49-F238E27FC236}">
                <a16:creationId xmlns:a16="http://schemas.microsoft.com/office/drawing/2014/main" id="{FA3B0FC8-F97C-42B3-B184-4FE12636B56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056" r="25232"/>
          <a:stretch/>
        </p:blipFill>
        <p:spPr>
          <a:xfrm flipH="1">
            <a:off x="4572000" y="1986695"/>
            <a:ext cx="3808912" cy="3808912"/>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4C7B"/>
          </a:solidFill>
        </p:spPr>
        <p:txBody>
          <a:bodyPr/>
          <a:lstStyle/>
          <a:p>
            <a:r>
              <a:rPr lang="en-GB" sz="3600" dirty="0">
                <a:solidFill>
                  <a:schemeClr val="bg1"/>
                </a:solidFill>
                <a:latin typeface="Twinkl SemiBold" pitchFamily="2" charset="0"/>
              </a:rPr>
              <a:t>Romulus and Remus</a:t>
            </a:r>
          </a:p>
        </p:txBody>
      </p:sp>
      <p:sp>
        <p:nvSpPr>
          <p:cNvPr id="5" name="Rectangle 4"/>
          <p:cNvSpPr/>
          <p:nvPr/>
        </p:nvSpPr>
        <p:spPr>
          <a:xfrm>
            <a:off x="727920" y="1986695"/>
            <a:ext cx="3684466" cy="2215991"/>
          </a:xfrm>
          <a:prstGeom prst="rect">
            <a:avLst/>
          </a:prstGeom>
        </p:spPr>
        <p:txBody>
          <a:bodyPr wrap="square" lIns="108000" tIns="0" rIns="0" bIns="0">
            <a:spAutoFit/>
          </a:bodyPr>
          <a:lstStyle/>
          <a:p>
            <a:pPr lvl="0">
              <a:buClr>
                <a:schemeClr val="dk1"/>
              </a:buClr>
              <a:buSzPts val="1800"/>
            </a:pPr>
            <a:r>
              <a:rPr lang="en-GB" sz="1600" dirty="0">
                <a:solidFill>
                  <a:schemeClr val="dk1"/>
                </a:solidFill>
                <a:ea typeface="Arial"/>
                <a:cs typeface="Arial"/>
                <a:sym typeface="Arial"/>
              </a:rPr>
              <a:t>Romulus then began to organise his city. He divided his army into legions of 3,300 men. He called his 100 most noble men the Patricians and the</a:t>
            </a:r>
            <a:br>
              <a:rPr lang="en-GB" sz="1600" dirty="0">
                <a:solidFill>
                  <a:schemeClr val="dk1"/>
                </a:solidFill>
                <a:ea typeface="Arial"/>
                <a:cs typeface="Arial"/>
                <a:sym typeface="Arial"/>
              </a:rPr>
            </a:br>
            <a:r>
              <a:rPr lang="en-GB" sz="1600" dirty="0">
                <a:solidFill>
                  <a:schemeClr val="dk1"/>
                </a:solidFill>
                <a:ea typeface="Arial"/>
                <a:cs typeface="Arial"/>
                <a:sym typeface="Arial"/>
              </a:rPr>
              <a:t>elders of Rome the Senate. The city grew and prospered into one of the most powerful cities in the world and this would </a:t>
            </a:r>
            <a:r>
              <a:rPr lang="en-GB" sz="1600" dirty="0">
                <a:solidFill>
                  <a:schemeClr val="dk1"/>
                </a:solidFill>
              </a:rPr>
              <a:t>continue</a:t>
            </a:r>
            <a:r>
              <a:rPr lang="en-GB" sz="1600" dirty="0">
                <a:solidFill>
                  <a:schemeClr val="dk1"/>
                </a:solidFill>
                <a:ea typeface="Arial"/>
                <a:cs typeface="Arial"/>
                <a:sym typeface="Arial"/>
              </a:rPr>
              <a:t> for</a:t>
            </a:r>
            <a:br>
              <a:rPr lang="en-GB" sz="1600" dirty="0">
                <a:solidFill>
                  <a:schemeClr val="dk1"/>
                </a:solidFill>
                <a:ea typeface="Arial"/>
                <a:cs typeface="Arial"/>
                <a:sym typeface="Arial"/>
              </a:rPr>
            </a:br>
            <a:r>
              <a:rPr lang="en-GB" sz="1600" dirty="0">
                <a:solidFill>
                  <a:schemeClr val="dk1"/>
                </a:solidFill>
                <a:ea typeface="Arial"/>
                <a:cs typeface="Arial"/>
                <a:sym typeface="Arial"/>
              </a:rPr>
              <a:t>another 1,000 years.</a:t>
            </a:r>
            <a:endParaRPr lang="en-GB" sz="1600" dirty="0"/>
          </a:p>
        </p:txBody>
      </p:sp>
      <p:sp>
        <p:nvSpPr>
          <p:cNvPr id="7" name="Oval 6">
            <a:extLst>
              <a:ext uri="{FF2B5EF4-FFF2-40B4-BE49-F238E27FC236}">
                <a16:creationId xmlns:a16="http://schemas.microsoft.com/office/drawing/2014/main" id="{3BC64E87-6F87-42C4-8238-BCAAB0F3E9D0}"/>
              </a:ext>
            </a:extLst>
          </p:cNvPr>
          <p:cNvSpPr/>
          <p:nvPr/>
        </p:nvSpPr>
        <p:spPr>
          <a:xfrm>
            <a:off x="4579439" y="1986695"/>
            <a:ext cx="3808912" cy="3808912"/>
          </a:xfrm>
          <a:prstGeom prst="ellipse">
            <a:avLst/>
          </a:prstGeom>
          <a:noFill/>
          <a:ln w="38100">
            <a:solidFill>
              <a:srgbClr val="0338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BC7702DB-2C1E-4BEC-8477-348126DAAF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9867"/>
          <a:stretch/>
        </p:blipFill>
        <p:spPr>
          <a:xfrm flipH="1">
            <a:off x="2470638" y="1689896"/>
            <a:ext cx="6077327" cy="5168104"/>
          </a:xfrm>
          <a:prstGeom prst="rect">
            <a:avLst/>
          </a:prstGeom>
        </p:spPr>
      </p:pic>
    </p:spTree>
    <p:extLst>
      <p:ext uri="{BB962C8B-B14F-4D97-AF65-F5344CB8AC3E}">
        <p14:creationId xmlns:p14="http://schemas.microsoft.com/office/powerpoint/2010/main" val="2034225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358</TotalTime>
  <Words>1111</Words>
  <Application>Microsoft Office PowerPoint</Application>
  <PresentationFormat>On-screen Show (4:3)</PresentationFormat>
  <Paragraphs>45</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Twinkl SemiBold</vt:lpstr>
      <vt:lpstr>Twinkl</vt:lpstr>
      <vt:lpstr>Calibri</vt:lpstr>
      <vt:lpstr>Office Theme</vt:lpstr>
      <vt:lpstr>PowerPoint Presentation</vt:lpstr>
      <vt:lpstr>Romulus and Remus</vt:lpstr>
      <vt:lpstr>Romulus and Remus</vt:lpstr>
      <vt:lpstr>Romulus and Remus</vt:lpstr>
      <vt:lpstr>Romulus and Remus</vt:lpstr>
      <vt:lpstr>Romulus and Remus</vt:lpstr>
      <vt:lpstr>Romulus and Remus</vt:lpstr>
      <vt:lpstr>Romulus and Remus</vt:lpstr>
      <vt:lpstr>Romulus and Remus</vt:lpstr>
      <vt:lpstr>Romulus and Remus</vt:lpstr>
      <vt:lpstr>Romulus and Remus</vt:lpstr>
      <vt:lpstr>Romulus and Remus</vt:lpstr>
      <vt:lpstr>Romulus and Remus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Rachel Jeffery</cp:lastModifiedBy>
  <cp:revision>11</cp:revision>
  <dcterms:created xsi:type="dcterms:W3CDTF">2018-10-31T12:01:46Z</dcterms:created>
  <dcterms:modified xsi:type="dcterms:W3CDTF">2020-11-26T16:12:36Z</dcterms:modified>
</cp:coreProperties>
</file>