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8.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2" r:id="rId5"/>
    <p:sldId id="263" r:id="rId6"/>
    <p:sldId id="264" r:id="rId7"/>
    <p:sldId id="259" r:id="rId8"/>
    <p:sldId id="265" r:id="rId9"/>
    <p:sldId id="266" r:id="rId10"/>
    <p:sldId id="267" r:id="rId11"/>
    <p:sldId id="268" r:id="rId12"/>
    <p:sldId id="260" r:id="rId13"/>
    <p:sldId id="261" r:id="rId14"/>
    <p:sldId id="269" r:id="rId15"/>
    <p:sldId id="271"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1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9DE6E65-59A7-4C86-AE31-0E29754A288C}" type="datetimeFigureOut">
              <a:rPr lang="en-GB" smtClean="0"/>
              <a:t>10/01/2021</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DD97322A-9D84-4307-90B4-D02F9931AD58}"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09DE6E65-59A7-4C86-AE31-0E29754A288C}"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D97322A-9D84-4307-90B4-D02F9931AD58}" type="slidenum">
              <a:rPr lang="en-GB" smtClean="0"/>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09DE6E65-59A7-4C86-AE31-0E29754A288C}" type="datetimeFigureOut">
              <a:rPr lang="en-GB" smtClean="0"/>
              <a:t>10/01/2021</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DD97322A-9D84-4307-90B4-D02F9931AD58}" type="slidenum">
              <a:rPr lang="en-GB" smtClean="0"/>
              <a:t>‹#›</a:t>
            </a:fld>
            <a:endParaRPr lang="en-GB"/>
          </a:p>
        </p:txBody>
      </p:sp>
      <p:sp>
        <p:nvSpPr>
          <p:cNvPr id="14" name="Footer Placeholder 13"/>
          <p:cNvSpPr>
            <a:spLocks noGrp="1"/>
          </p:cNvSpPr>
          <p:nvPr>
            <p:ph type="ftr" sz="quarter" idx="12"/>
          </p:nvPr>
        </p:nvSpPr>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09DE6E65-59A7-4C86-AE31-0E29754A288C}" type="datetimeFigureOut">
              <a:rPr lang="en-GB" smtClean="0"/>
              <a:t>10/01/2021</a:t>
            </a:fld>
            <a:endParaRPr lang="en-GB"/>
          </a:p>
        </p:txBody>
      </p:sp>
      <p:sp>
        <p:nvSpPr>
          <p:cNvPr id="10" name="Slide Number Placeholder 9"/>
          <p:cNvSpPr>
            <a:spLocks noGrp="1"/>
          </p:cNvSpPr>
          <p:nvPr>
            <p:ph type="sldNum" sz="quarter" idx="16"/>
          </p:nvPr>
        </p:nvSpPr>
        <p:spPr/>
        <p:txBody>
          <a:bodyPr rtlCol="0"/>
          <a:lstStyle/>
          <a:p>
            <a:fld id="{DD97322A-9D84-4307-90B4-D02F9931AD58}" type="slidenum">
              <a:rPr lang="en-GB" smtClean="0"/>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09DE6E65-59A7-4C86-AE31-0E29754A288C}" type="datetimeFigureOut">
              <a:rPr lang="en-GB" smtClean="0"/>
              <a:t>10/01/2021</a:t>
            </a:fld>
            <a:endParaRPr lang="en-GB"/>
          </a:p>
        </p:txBody>
      </p:sp>
      <p:sp>
        <p:nvSpPr>
          <p:cNvPr id="12" name="Slide Number Placeholder 11"/>
          <p:cNvSpPr>
            <a:spLocks noGrp="1"/>
          </p:cNvSpPr>
          <p:nvPr>
            <p:ph type="sldNum" sz="quarter" idx="16"/>
          </p:nvPr>
        </p:nvSpPr>
        <p:spPr/>
        <p:txBody>
          <a:bodyPr rtlCol="0"/>
          <a:lstStyle/>
          <a:p>
            <a:fld id="{DD97322A-9D84-4307-90B4-D02F9931AD58}" type="slidenum">
              <a:rPr lang="en-GB" smtClean="0"/>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09DE6E65-59A7-4C86-AE31-0E29754A288C}" type="datetimeFigureOut">
              <a:rPr lang="en-GB" smtClean="0"/>
              <a:t>10/01/2021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DD97322A-9D84-4307-90B4-D02F9931AD5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DE6E65-59A7-4C86-AE31-0E29754A288C}" type="datetimeFigureOut">
              <a:rPr lang="en-GB" smtClean="0"/>
              <a:t>10/01/2021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DD97322A-9D84-4307-90B4-D02F9931AD5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09DE6E65-59A7-4C86-AE31-0E29754A288C}"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DD97322A-9D84-4307-90B4-D02F9931AD58}" type="slidenum">
              <a:rPr lang="en-GB" smtClean="0"/>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09DE6E65-59A7-4C86-AE31-0E29754A288C}" type="datetimeFigureOut">
              <a:rPr lang="en-GB" smtClean="0"/>
              <a:t>10/01/2021</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DD97322A-9D84-4307-90B4-D02F9931AD58}" type="slidenum">
              <a:rPr lang="en-GB" smtClean="0"/>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9DE6E65-59A7-4C86-AE31-0E29754A288C}"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97322A-9D84-4307-90B4-D02F9931AD5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09DE6E65-59A7-4C86-AE31-0E29754A288C}" type="datetimeFigureOut">
              <a:rPr lang="en-GB" smtClean="0"/>
              <a:t>10/01/2021</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DD97322A-9D84-4307-90B4-D02F9931AD58}"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09DE6E65-59A7-4C86-AE31-0E29754A288C}" type="datetimeFigureOut">
              <a:rPr lang="en-GB" smtClean="0"/>
              <a:t>10/01/2021</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DD97322A-9D84-4307-90B4-D02F9931AD58}"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hyperlink" Target="https://www.google.co.uk/url?sa=i&amp;rct=j&amp;q=&amp;esrc=s&amp;source=images&amp;cd=&amp;cad=rja&amp;uact=8&amp;ved=0ahUKEwj675G9xerRAhUJCBoKHbpMD1wQjRwIBw&amp;url=https://www.amazon.co.uk/Maths-Practice-Assessment-Tests-10-11/dp/1847625614&amp;psig=AFQjCNGZwNaMpUdpvYg1S1I-UPmsHOG9ww&amp;ust=1485888841437116" TargetMode="External"/><Relationship Id="rId7" Type="http://schemas.openxmlformats.org/officeDocument/2006/relationships/hyperlink" Target="https://www.google.co.uk/url?sa=i&amp;rct=j&amp;q=&amp;esrc=s&amp;source=images&amp;cd=&amp;cad=rja&amp;uact=8&amp;ved=0ahUKEwjc-dnhxerRAhVLCBoKHXigBUoQjRwIBw&amp;url=https://www.amazon.co.uk/English-Study-Parents-Guide-Providers/dp/1847628389&amp;bvm=bv.145822982,d.d2s&amp;psig=AFQjCNEKxfJSMq4FlG9uFONSlkl5UOiqxw&amp;ust=1485888922182809" TargetMode="External"/><Relationship Id="rId12" Type="http://schemas.openxmlformats.org/officeDocument/2006/relationships/image" Target="../media/image15.png"/><Relationship Id="rId2" Type="http://schemas.openxmlformats.org/officeDocument/2006/relationships/hyperlink" Target="http://www.11plusforparents.co.uk/index.html" TargetMode="External"/><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4.png"/><Relationship Id="rId5" Type="http://schemas.openxmlformats.org/officeDocument/2006/relationships/hyperlink" Target="https://www.google.co.uk/url?sa=i&amp;rct=j&amp;q=&amp;esrc=s&amp;source=images&amp;cd=&amp;cad=rja&amp;uact=8&amp;ved=0ahUKEwj4kq7OxerRAhWHXRoKHWniCGEQjRwIBw&amp;url=https://www.amazon.co.uk/Maths-Practice-Assessment-Tests-10-11/dp/1847625614&amp;psig=AFQjCNGZwNaMpUdpvYg1S1I-UPmsHOG9ww&amp;ust=1485888841437116" TargetMode="External"/><Relationship Id="rId10" Type="http://schemas.openxmlformats.org/officeDocument/2006/relationships/image" Target="../media/image13.jpeg"/><Relationship Id="rId4" Type="http://schemas.openxmlformats.org/officeDocument/2006/relationships/image" Target="../media/image10.jpeg"/><Relationship Id="rId9" Type="http://schemas.openxmlformats.org/officeDocument/2006/relationships/hyperlink" Target="https://www.google.co.uk/url?sa=i&amp;rct=j&amp;q=&amp;esrc=s&amp;source=images&amp;cd=&amp;cad=rja&amp;uact=8&amp;ved=0ahUKEwi9lPmCxurRAhUDtBoKHd8vAF8QjRwIBw&amp;url=https://www.amazon.co.uk/Bond-11-Plus-Books/b?ie%3DUTF8%26node%3D2382818031&amp;bvm=bv.145822982,d.d2s&amp;psig=AFQjCNGpqIVIqmkD6pObpAqPSeJCd8Ai8Q&amp;ust=1485888966099298"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11+ Information for parents</a:t>
            </a:r>
          </a:p>
        </p:txBody>
      </p:sp>
      <p:sp>
        <p:nvSpPr>
          <p:cNvPr id="3" name="Subtitle 2"/>
          <p:cNvSpPr>
            <a:spLocks noGrp="1"/>
          </p:cNvSpPr>
          <p:nvPr>
            <p:ph type="subTitle" idx="1"/>
          </p:nvPr>
        </p:nvSpPr>
        <p:spPr/>
        <p:txBody>
          <a:bodyPr/>
          <a:lstStyle/>
          <a:p>
            <a:endParaRPr lang="en-GB" dirty="0"/>
          </a:p>
        </p:txBody>
      </p:sp>
      <p:pic>
        <p:nvPicPr>
          <p:cNvPr id="1027" name="Picture 3">
            <a:extLst>
              <a:ext uri="{FF2B5EF4-FFF2-40B4-BE49-F238E27FC236}">
                <a16:creationId xmlns:a16="http://schemas.microsoft.com/office/drawing/2014/main" id="{23CBF03D-264D-4CD0-99B0-1D8EA7A093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0448" y="209591"/>
            <a:ext cx="3403104" cy="156201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752716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11+</a:t>
            </a:r>
          </a:p>
        </p:txBody>
      </p:sp>
      <p:sp>
        <p:nvSpPr>
          <p:cNvPr id="3" name="Content Placeholder 2"/>
          <p:cNvSpPr>
            <a:spLocks noGrp="1"/>
          </p:cNvSpPr>
          <p:nvPr>
            <p:ph sz="quarter" idx="1"/>
          </p:nvPr>
        </p:nvSpPr>
        <p:spPr/>
        <p:txBody>
          <a:bodyPr>
            <a:normAutofit fontScale="92500" lnSpcReduction="20000"/>
          </a:bodyPr>
          <a:lstStyle/>
          <a:p>
            <a:r>
              <a:rPr lang="en-GB" dirty="0"/>
              <a:t>Supports attendance at Grammar and High schools</a:t>
            </a:r>
          </a:p>
          <a:p>
            <a:r>
              <a:rPr lang="en-GB" dirty="0"/>
              <a:t>The test is not compulsory to take</a:t>
            </a:r>
          </a:p>
          <a:p>
            <a:r>
              <a:rPr lang="en-GB" dirty="0"/>
              <a:t>Two tests which pupils sit at Year 6</a:t>
            </a:r>
          </a:p>
          <a:p>
            <a:r>
              <a:rPr lang="en-GB" dirty="0"/>
              <a:t>The test is designed to show children who are working above National expectations and therefore are most likely to achieve well within the working environment of Grammar schools. </a:t>
            </a:r>
          </a:p>
          <a:p>
            <a:endParaRPr lang="en-GB" dirty="0"/>
          </a:p>
          <a:p>
            <a:r>
              <a:rPr lang="en-GB" dirty="0"/>
              <a:t>In Lincolnshire the 2 papers are non-verbal (including spatial reasoning) and verbal reasoning. Please do not waste time or money on resources for 11+ English or 11+ Maths.</a:t>
            </a:r>
          </a:p>
        </p:txBody>
      </p:sp>
    </p:spTree>
    <p:extLst>
      <p:ext uri="{BB962C8B-B14F-4D97-AF65-F5344CB8AC3E}">
        <p14:creationId xmlns:p14="http://schemas.microsoft.com/office/powerpoint/2010/main" val="3191516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Verbal Reasoning</a:t>
            </a:r>
          </a:p>
        </p:txBody>
      </p:sp>
      <p:sp>
        <p:nvSpPr>
          <p:cNvPr id="3" name="Content Placeholder 2"/>
          <p:cNvSpPr>
            <a:spLocks noGrp="1"/>
          </p:cNvSpPr>
          <p:nvPr>
            <p:ph sz="quarter" idx="1"/>
          </p:nvPr>
        </p:nvSpPr>
        <p:spPr/>
        <p:txBody>
          <a:bodyPr>
            <a:normAutofit/>
          </a:bodyPr>
          <a:lstStyle/>
          <a:p>
            <a:r>
              <a:rPr lang="en-GB" dirty="0"/>
              <a:t>Requires a good vocabulary and involves problems with words, sequences, codes and logic.</a:t>
            </a:r>
          </a:p>
          <a:p>
            <a:r>
              <a:rPr lang="en-GB" dirty="0"/>
              <a:t>The best way to improve vocabulary is to read lots - preferably out loud to an adult. Pay particular attention to unknown words and ensure that your child understands the meaning of all the words - don't presume - ask. Maybe make a list of unknown words and have them look them up in a good children's dictionary/thesaurus.</a:t>
            </a:r>
          </a:p>
        </p:txBody>
      </p:sp>
    </p:spTree>
    <p:extLst>
      <p:ext uri="{BB962C8B-B14F-4D97-AF65-F5344CB8AC3E}">
        <p14:creationId xmlns:p14="http://schemas.microsoft.com/office/powerpoint/2010/main" val="1373986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Verbal Reasoning</a:t>
            </a:r>
          </a:p>
        </p:txBody>
      </p:sp>
      <p:sp>
        <p:nvSpPr>
          <p:cNvPr id="3" name="Content Placeholder 2"/>
          <p:cNvSpPr>
            <a:spLocks noGrp="1"/>
          </p:cNvSpPr>
          <p:nvPr>
            <p:ph sz="quarter" idx="1"/>
          </p:nvPr>
        </p:nvSpPr>
        <p:spPr/>
        <p:txBody>
          <a:bodyPr>
            <a:normAutofit/>
          </a:bodyPr>
          <a:lstStyle/>
          <a:p>
            <a:r>
              <a:rPr lang="en-GB" dirty="0"/>
              <a:t>Because Verbal Reasoning is not taught explicitly in school, it is important that your child becomes familiar with this type of question. They must be able to identify the question types, understand the question and have a strategy for answering them quickly.</a:t>
            </a:r>
          </a:p>
        </p:txBody>
      </p:sp>
    </p:spTree>
    <p:extLst>
      <p:ext uri="{BB962C8B-B14F-4D97-AF65-F5344CB8AC3E}">
        <p14:creationId xmlns:p14="http://schemas.microsoft.com/office/powerpoint/2010/main" val="3594435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Verbal Reasoning</a:t>
            </a:r>
          </a:p>
        </p:txBody>
      </p:sp>
      <p:sp>
        <p:nvSpPr>
          <p:cNvPr id="3" name="Content Placeholder 2"/>
          <p:cNvSpPr>
            <a:spLocks noGrp="1"/>
          </p:cNvSpPr>
          <p:nvPr>
            <p:ph sz="quarter" idx="1"/>
          </p:nvPr>
        </p:nvSpPr>
        <p:spPr/>
        <p:txBody>
          <a:bodyPr/>
          <a:lstStyle/>
          <a:p>
            <a:r>
              <a:rPr lang="en-GB" dirty="0"/>
              <a:t>Insert a letter that ends the first word and begins the next:</a:t>
            </a:r>
          </a:p>
          <a:p>
            <a:endParaRPr lang="en-GB" dirty="0"/>
          </a:p>
          <a:p>
            <a:endParaRPr lang="en-GB" dirty="0"/>
          </a:p>
          <a:p>
            <a:endParaRPr lang="en-GB" dirty="0"/>
          </a:p>
          <a:p>
            <a:pPr marL="0" indent="0">
              <a:buNone/>
            </a:pPr>
            <a:endParaRPr lang="en-GB" dirty="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75" y="2771775"/>
            <a:ext cx="6953250" cy="1314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6318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Verbal Reasoning</a:t>
            </a:r>
          </a:p>
        </p:txBody>
      </p:sp>
      <p:sp>
        <p:nvSpPr>
          <p:cNvPr id="3" name="Content Placeholder 2"/>
          <p:cNvSpPr>
            <a:spLocks noGrp="1"/>
          </p:cNvSpPr>
          <p:nvPr>
            <p:ph sz="quarter" idx="1"/>
          </p:nvPr>
        </p:nvSpPr>
        <p:spPr/>
        <p:txBody>
          <a:bodyPr/>
          <a:lstStyle/>
          <a:p>
            <a:r>
              <a:rPr lang="en-GB" dirty="0"/>
              <a:t>In the following question, find the two words, one from each group, that together make a new, real word. The word from the first group always comes first.</a:t>
            </a:r>
          </a:p>
          <a:p>
            <a:endParaRPr lang="en-GB" dirty="0"/>
          </a:p>
          <a:p>
            <a:endParaRPr lang="en-GB" dirty="0"/>
          </a:p>
          <a:p>
            <a:endParaRPr lang="en-GB" dirty="0"/>
          </a:p>
          <a:p>
            <a:pPr marL="0" indent="0">
              <a:buNone/>
            </a:pPr>
            <a:endParaRPr lang="en-GB" dirty="0"/>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520" y="3645024"/>
            <a:ext cx="7730920"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8111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Non-Verbal Reasoning</a:t>
            </a:r>
          </a:p>
        </p:txBody>
      </p:sp>
      <p:sp>
        <p:nvSpPr>
          <p:cNvPr id="3" name="Content Placeholder 2"/>
          <p:cNvSpPr>
            <a:spLocks noGrp="1"/>
          </p:cNvSpPr>
          <p:nvPr>
            <p:ph sz="quarter" idx="1"/>
          </p:nvPr>
        </p:nvSpPr>
        <p:spPr/>
        <p:txBody>
          <a:bodyPr/>
          <a:lstStyle/>
          <a:p>
            <a:r>
              <a:rPr lang="en-GB" dirty="0"/>
              <a:t>Involves solving problems that are represented graphically with pictures and diagrams. </a:t>
            </a:r>
          </a:p>
        </p:txBody>
      </p:sp>
    </p:spTree>
    <p:extLst>
      <p:ext uri="{BB962C8B-B14F-4D97-AF65-F5344CB8AC3E}">
        <p14:creationId xmlns:p14="http://schemas.microsoft.com/office/powerpoint/2010/main" val="704505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Non-Verbal Reasoning</a:t>
            </a:r>
          </a:p>
        </p:txBody>
      </p:sp>
      <p:sp>
        <p:nvSpPr>
          <p:cNvPr id="3" name="Content Placeholder 2"/>
          <p:cNvSpPr>
            <a:spLocks noGrp="1"/>
          </p:cNvSpPr>
          <p:nvPr>
            <p:ph sz="quarter" idx="1"/>
          </p:nvPr>
        </p:nvSpPr>
        <p:spPr/>
        <p:txBody>
          <a:bodyPr>
            <a:normAutofit/>
          </a:bodyPr>
          <a:lstStyle/>
          <a:p>
            <a:r>
              <a:rPr lang="en-GB" sz="2400" dirty="0"/>
              <a:t>With this type of question you are given a number of shapes separated by a vertical line. </a:t>
            </a:r>
            <a:br>
              <a:rPr lang="en-GB" sz="2400" dirty="0"/>
            </a:br>
            <a:r>
              <a:rPr lang="en-GB" sz="2400" dirty="0"/>
              <a:t>The two shapes to the left of the vertical line demonstrate the relationship between the shapes. The shapes to the right of the vertical line can be thought of as the question and possible answers.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725" y="3952875"/>
            <a:ext cx="74485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8436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Non-Verbal Reasoning</a:t>
            </a:r>
          </a:p>
        </p:txBody>
      </p:sp>
      <p:sp>
        <p:nvSpPr>
          <p:cNvPr id="3" name="Content Placeholder 2"/>
          <p:cNvSpPr>
            <a:spLocks noGrp="1"/>
          </p:cNvSpPr>
          <p:nvPr>
            <p:ph sz="quarter" idx="1"/>
          </p:nvPr>
        </p:nvSpPr>
        <p:spPr/>
        <p:txBody>
          <a:bodyPr>
            <a:noAutofit/>
          </a:bodyPr>
          <a:lstStyle/>
          <a:p>
            <a:r>
              <a:rPr lang="en-GB" sz="1800" dirty="0"/>
              <a:t>With this type of question you are given a 3D shape on the left which is constructed </a:t>
            </a:r>
            <a:br>
              <a:rPr lang="en-GB" sz="1800" dirty="0"/>
            </a:br>
            <a:r>
              <a:rPr lang="en-GB" sz="1800" dirty="0"/>
              <a:t>from several different sized blocks. </a:t>
            </a:r>
            <a:br>
              <a:rPr lang="en-GB" sz="1800" dirty="0"/>
            </a:br>
            <a:br>
              <a:rPr lang="en-GB" sz="1800" dirty="0"/>
            </a:br>
            <a:r>
              <a:rPr lang="en-GB" sz="1800" dirty="0"/>
              <a:t>You are also given four options (labelled 'a' to 'd) containing sets of blocks that</a:t>
            </a:r>
            <a:br>
              <a:rPr lang="en-GB" sz="1800" dirty="0"/>
            </a:br>
            <a:r>
              <a:rPr lang="en-GB" sz="1800" dirty="0"/>
              <a:t>could be assembled to form various 3D shapes.</a:t>
            </a:r>
            <a:br>
              <a:rPr lang="en-GB" sz="1800" dirty="0"/>
            </a:br>
            <a:br>
              <a:rPr lang="en-GB" sz="1800" dirty="0"/>
            </a:br>
            <a:r>
              <a:rPr lang="en-GB" sz="1800" dirty="0"/>
              <a:t>You are required to select the option that contains the blocks that could be </a:t>
            </a:r>
            <a:br>
              <a:rPr lang="en-GB" sz="1800" dirty="0"/>
            </a:br>
            <a:r>
              <a:rPr lang="en-GB" sz="1800" dirty="0"/>
              <a:t>put together to form the target image on the left.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480" y="4272004"/>
            <a:ext cx="7210425" cy="170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7996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325036"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37340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Recording </a:t>
            </a:r>
            <a:br>
              <a:rPr lang="en-GB" dirty="0"/>
            </a:br>
            <a:r>
              <a:rPr lang="en-GB" dirty="0"/>
              <a:t>Answers</a:t>
            </a:r>
          </a:p>
        </p:txBody>
      </p:sp>
      <p:pic>
        <p:nvPicPr>
          <p:cNvPr id="6146" name="Picture 2" descr="C:\Users\stgh027\AppData\Local\Microsoft\Windows\Temporary Internet Files\Content.IE5\B9LI4665\IMG_50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188640"/>
            <a:ext cx="4894008" cy="6525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355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Supporting the children</a:t>
            </a:r>
          </a:p>
        </p:txBody>
      </p:sp>
      <p:sp>
        <p:nvSpPr>
          <p:cNvPr id="3" name="Content Placeholder 2"/>
          <p:cNvSpPr>
            <a:spLocks noGrp="1"/>
          </p:cNvSpPr>
          <p:nvPr>
            <p:ph sz="quarter" idx="1"/>
          </p:nvPr>
        </p:nvSpPr>
        <p:spPr>
          <a:xfrm>
            <a:off x="612648" y="1600200"/>
            <a:ext cx="8153400" cy="4925144"/>
          </a:xfrm>
        </p:spPr>
        <p:txBody>
          <a:bodyPr>
            <a:normAutofit/>
          </a:bodyPr>
          <a:lstStyle/>
          <a:p>
            <a:r>
              <a:rPr lang="en-GB" dirty="0"/>
              <a:t>It is not part of the National Curriculum, however activities in school support the children.</a:t>
            </a:r>
          </a:p>
          <a:p>
            <a:r>
              <a:rPr lang="en-GB" dirty="0"/>
              <a:t>Activities in school: spelling, vocabulary, maths games, thinking skills, problem solving.</a:t>
            </a:r>
          </a:p>
          <a:p>
            <a:r>
              <a:rPr lang="en-GB" dirty="0"/>
              <a:t>Complete practice papers at the start of Year 6.</a:t>
            </a:r>
          </a:p>
          <a:p>
            <a:r>
              <a:rPr lang="en-GB" dirty="0"/>
              <a:t>Practise spellings and develop vocabulary work at home</a:t>
            </a:r>
          </a:p>
          <a:p>
            <a:r>
              <a:rPr lang="en-GB" dirty="0"/>
              <a:t>Resources and practice at home</a:t>
            </a:r>
          </a:p>
          <a:p>
            <a:r>
              <a:rPr lang="en-GB" dirty="0"/>
              <a:t>Practise under timed conditions</a:t>
            </a:r>
          </a:p>
        </p:txBody>
      </p:sp>
    </p:spTree>
    <p:extLst>
      <p:ext uri="{BB962C8B-B14F-4D97-AF65-F5344CB8AC3E}">
        <p14:creationId xmlns:p14="http://schemas.microsoft.com/office/powerpoint/2010/main" val="5169556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sz="quarter" idx="1"/>
          </p:nvPr>
        </p:nvSpPr>
        <p:spPr>
          <a:xfrm>
            <a:off x="612648" y="1700808"/>
            <a:ext cx="8153400" cy="4495800"/>
          </a:xfrm>
        </p:spPr>
        <p:txBody>
          <a:bodyPr/>
          <a:lstStyle/>
          <a:p>
            <a:r>
              <a:rPr lang="en-GB" dirty="0">
                <a:hlinkClick r:id="rId2"/>
              </a:rPr>
              <a:t>http://www.11plusforparents.co.uk/index.html</a:t>
            </a:r>
            <a:endParaRPr lang="en-GB" dirty="0"/>
          </a:p>
          <a:p>
            <a:pPr marL="0" indent="0">
              <a:buNone/>
            </a:pPr>
            <a:endParaRPr lang="en-GB" dirty="0"/>
          </a:p>
          <a:p>
            <a:endParaRPr lang="en-GB" dirty="0"/>
          </a:p>
        </p:txBody>
      </p:sp>
      <p:pic>
        <p:nvPicPr>
          <p:cNvPr id="7170" name="Picture 2" descr="Image result for 11+ practice book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2276872"/>
            <a:ext cx="215265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11+ practice book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5976" y="3076422"/>
            <a:ext cx="215265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11+ study books">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51720" y="3645024"/>
            <a:ext cx="215265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11+ bond books">
            <a:hlinkClick r:id="rId9"/>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1242" r="18212"/>
          <a:stretch/>
        </p:blipFill>
        <p:spPr bwMode="auto">
          <a:xfrm>
            <a:off x="251520" y="4273113"/>
            <a:ext cx="1688116" cy="2392948"/>
          </a:xfrm>
          <a:prstGeom prst="rect">
            <a:avLst/>
          </a:prstGeom>
          <a:noFill/>
          <a:extLst>
            <a:ext uri="{909E8E84-426E-40DD-AFC4-6F175D3DCCD1}">
              <a14:hiddenFill xmlns:a14="http://schemas.microsoft.com/office/drawing/2010/main">
                <a:solidFill>
                  <a:srgbClr val="FFFFFF"/>
                </a:solidFill>
              </a14:hiddenFill>
            </a:ext>
          </a:extLst>
        </p:spPr>
      </p:pic>
      <p:pic>
        <p:nvPicPr>
          <p:cNvPr id="7177"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79008" y="76200"/>
            <a:ext cx="1666875" cy="1628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8" name="Picture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32301" y="76200"/>
            <a:ext cx="1714500" cy="165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01306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sz="quarter" idx="1"/>
          </p:nvPr>
        </p:nvSpPr>
        <p:spPr>
          <a:xfrm>
            <a:off x="612648" y="1484784"/>
            <a:ext cx="8153400" cy="4495800"/>
          </a:xfrm>
        </p:spPr>
        <p:txBody>
          <a:bodyPr/>
          <a:lstStyle/>
          <a:p>
            <a:pPr marL="0" indent="0">
              <a:buNone/>
            </a:pPr>
            <a:r>
              <a:rPr lang="en-GB" dirty="0"/>
              <a:t>Schofield &amp;</a:t>
            </a:r>
          </a:p>
          <a:p>
            <a:pPr marL="0" indent="0">
              <a:buNone/>
            </a:pPr>
            <a:r>
              <a:rPr lang="en-GB" dirty="0"/>
              <a:t>Simms</a:t>
            </a:r>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492896"/>
            <a:ext cx="2232248" cy="42351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1916832"/>
            <a:ext cx="2114550" cy="3600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888" y="2048294"/>
            <a:ext cx="2295525" cy="3571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7653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FE0EC-9DDB-4338-83F6-FAF1FEBD7D10}"/>
              </a:ext>
            </a:extLst>
          </p:cNvPr>
          <p:cNvSpPr>
            <a:spLocks noGrp="1"/>
          </p:cNvSpPr>
          <p:nvPr>
            <p:ph type="title"/>
          </p:nvPr>
        </p:nvSpPr>
        <p:spPr/>
        <p:txBody>
          <a:bodyPr/>
          <a:lstStyle/>
          <a:p>
            <a:r>
              <a:rPr lang="en-GB" dirty="0"/>
              <a:t>Information</a:t>
            </a:r>
          </a:p>
        </p:txBody>
      </p:sp>
      <p:sp>
        <p:nvSpPr>
          <p:cNvPr id="3" name="Content Placeholder 2">
            <a:extLst>
              <a:ext uri="{FF2B5EF4-FFF2-40B4-BE49-F238E27FC236}">
                <a16:creationId xmlns:a16="http://schemas.microsoft.com/office/drawing/2014/main" id="{5E9800B8-D423-45CA-9C66-51A9DD040E54}"/>
              </a:ext>
            </a:extLst>
          </p:cNvPr>
          <p:cNvSpPr>
            <a:spLocks noGrp="1"/>
          </p:cNvSpPr>
          <p:nvPr>
            <p:ph sz="quarter" idx="1"/>
          </p:nvPr>
        </p:nvSpPr>
        <p:spPr>
          <a:xfrm>
            <a:off x="612648" y="1600200"/>
            <a:ext cx="8153400" cy="5029200"/>
          </a:xfrm>
        </p:spPr>
        <p:txBody>
          <a:bodyPr/>
          <a:lstStyle/>
          <a:p>
            <a:r>
              <a:rPr lang="en-GB" dirty="0"/>
              <a:t>The test is not compulsory to take</a:t>
            </a:r>
          </a:p>
          <a:p>
            <a:r>
              <a:rPr lang="en-GB" dirty="0"/>
              <a:t>You will be asked to register for your child to sit the test – you need to do this as we do not automatically register the children</a:t>
            </a:r>
          </a:p>
          <a:p>
            <a:r>
              <a:rPr lang="en-GB" dirty="0"/>
              <a:t>Catch-up tests normally take place at the High School or Grammar School</a:t>
            </a:r>
          </a:p>
          <a:p>
            <a:r>
              <a:rPr lang="en-GB" dirty="0"/>
              <a:t>Test is normally administered within the first three weeks of September when your child is in Year Six</a:t>
            </a:r>
          </a:p>
          <a:p>
            <a:r>
              <a:rPr lang="en-GB" dirty="0"/>
              <a:t>Results are sent home – Lincolnshire pass or selective pass</a:t>
            </a:r>
          </a:p>
        </p:txBody>
      </p:sp>
    </p:spTree>
    <p:extLst>
      <p:ext uri="{BB962C8B-B14F-4D97-AF65-F5344CB8AC3E}">
        <p14:creationId xmlns:p14="http://schemas.microsoft.com/office/powerpoint/2010/main" val="16888641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11+ Information for parents</a:t>
            </a:r>
          </a:p>
        </p:txBody>
      </p:sp>
      <p:sp>
        <p:nvSpPr>
          <p:cNvPr id="3" name="Subtitle 2"/>
          <p:cNvSpPr>
            <a:spLocks noGrp="1"/>
          </p:cNvSpPr>
          <p:nvPr>
            <p:ph type="subTitle" idx="1"/>
          </p:nvPr>
        </p:nvSpPr>
        <p:spPr/>
        <p:txBody>
          <a:bodyPr/>
          <a:lstStyle/>
          <a:p>
            <a:endParaRPr lang="en-GB" dirty="0"/>
          </a:p>
        </p:txBody>
      </p:sp>
      <p:pic>
        <p:nvPicPr>
          <p:cNvPr id="1027" name="Picture 3">
            <a:extLst>
              <a:ext uri="{FF2B5EF4-FFF2-40B4-BE49-F238E27FC236}">
                <a16:creationId xmlns:a16="http://schemas.microsoft.com/office/drawing/2014/main" id="{23CBF03D-264D-4CD0-99B0-1D8EA7A093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0448" y="209591"/>
            <a:ext cx="3403104" cy="156201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59854407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9B3B2334D0B14C80E573F5846CC26C" ma:contentTypeVersion="0" ma:contentTypeDescription="Create a new document." ma:contentTypeScope="" ma:versionID="832deb6ae1ba297904f76e659b6e06af">
  <xsd:schema xmlns:xsd="http://www.w3.org/2001/XMLSchema" xmlns:xs="http://www.w3.org/2001/XMLSchema" xmlns:p="http://schemas.microsoft.com/office/2006/metadata/properties" targetNamespace="http://schemas.microsoft.com/office/2006/metadata/properties" ma:root="true" ma:fieldsID="d413257cd9829394d17656a545d5fa4e">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D219C9B-FEA1-4B8D-8F8F-4D43A79AB4EA}"/>
</file>

<file path=customXml/itemProps2.xml><?xml version="1.0" encoding="utf-8"?>
<ds:datastoreItem xmlns:ds="http://schemas.openxmlformats.org/officeDocument/2006/customXml" ds:itemID="{AB1C2BF2-F46C-4FA4-9DC3-26E91E602B66}"/>
</file>

<file path=customXml/itemProps3.xml><?xml version="1.0" encoding="utf-8"?>
<ds:datastoreItem xmlns:ds="http://schemas.openxmlformats.org/officeDocument/2006/customXml" ds:itemID="{3944870C-62BA-4DC9-AFF1-B673F533FF3C}"/>
</file>

<file path=docProps/app.xml><?xml version="1.0" encoding="utf-8"?>
<Properties xmlns="http://schemas.openxmlformats.org/officeDocument/2006/extended-properties" xmlns:vt="http://schemas.openxmlformats.org/officeDocument/2006/docPropsVTypes">
  <Template>TM04033921[[fn=Damask]]</Template>
  <TotalTime>104</TotalTime>
  <Words>596</Words>
  <Application>Microsoft Office PowerPoint</Application>
  <PresentationFormat>On-screen Show (4:3)</PresentationFormat>
  <Paragraphs>49</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Tw Cen MT</vt:lpstr>
      <vt:lpstr>Wingdings</vt:lpstr>
      <vt:lpstr>Wingdings 2</vt:lpstr>
      <vt:lpstr>Median</vt:lpstr>
      <vt:lpstr>11+ Information for parents</vt:lpstr>
      <vt:lpstr>What is the 11+</vt:lpstr>
      <vt:lpstr>Verbal Reasoning</vt:lpstr>
      <vt:lpstr>Verbal Reasoning</vt:lpstr>
      <vt:lpstr>Verbal Reasoning</vt:lpstr>
      <vt:lpstr>Verbal Reasoning</vt:lpstr>
      <vt:lpstr>Non-Verbal Reasoning</vt:lpstr>
      <vt:lpstr>Non-Verbal Reasoning</vt:lpstr>
      <vt:lpstr>Non-Verbal Reasoning</vt:lpstr>
      <vt:lpstr>PowerPoint Presentation</vt:lpstr>
      <vt:lpstr>Recording  Answers</vt:lpstr>
      <vt:lpstr>Supporting the children</vt:lpstr>
      <vt:lpstr>Resources</vt:lpstr>
      <vt:lpstr>Resources</vt:lpstr>
      <vt:lpstr>Information</vt:lpstr>
      <vt:lpstr>11+ Information for parents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 Information for parents</dc:title>
  <dc:creator>Gemma Hildred</dc:creator>
  <cp:lastModifiedBy>Gemma Hodgson</cp:lastModifiedBy>
  <cp:revision>13</cp:revision>
  <dcterms:created xsi:type="dcterms:W3CDTF">2017-01-30T18:23:54Z</dcterms:created>
  <dcterms:modified xsi:type="dcterms:W3CDTF">2021-01-10T21:42:44Z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0x0101000D9B3B2334D0B14C80E573F5846CC26C</vt:lpwstr>
  </property>
</Properties>
</file>