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6"/>
  </p:notesMasterIdLst>
  <p:handoutMasterIdLst>
    <p:handoutMasterId r:id="rId7"/>
  </p:handoutMasterIdLst>
  <p:sldIdLst>
    <p:sldId id="258" r:id="rId2"/>
    <p:sldId id="294" r:id="rId3"/>
    <p:sldId id="295" r:id="rId4"/>
    <p:sldId id="342" r:id="rId5"/>
  </p:sldIdLst>
  <p:sldSz cx="9144000" cy="6858000" type="screen4x3"/>
  <p:notesSz cx="6858000" cy="9144000"/>
  <p:embeddedFontLst>
    <p:embeddedFont>
      <p:font typeface="Tuffy-TTF" panose="020B0603060100000000" charset="0"/>
      <p:regular r:id="rId8"/>
      <p:bold r:id="rId9"/>
      <p:italic r:id="rId10"/>
      <p:boldItalic r:id="rId11"/>
    </p:embeddedFont>
    <p:embeddedFont>
      <p:font typeface="Twinkl" panose="020B0604020202020204" charset="0"/>
      <p:regular r:id="rId12"/>
      <p:bold r:id="rId13"/>
    </p:embeddedFont>
    <p:embeddedFont>
      <p:font typeface="Twinkl SemiBold" charset="0"/>
      <p:regular r:id="rId14"/>
      <p:bold r:id="rId15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05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08115"/>
    <a:srgbClr val="E8506C"/>
    <a:srgbClr val="F6BC93"/>
    <a:srgbClr val="2DB6BE"/>
    <a:srgbClr val="00A7E6"/>
    <a:srgbClr val="87BD31"/>
    <a:srgbClr val="7767AE"/>
    <a:srgbClr val="A872A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077" autoAdjust="0"/>
    <p:restoredTop sz="94660"/>
  </p:normalViewPr>
  <p:slideViewPr>
    <p:cSldViewPr showGuides="1">
      <p:cViewPr varScale="1">
        <p:scale>
          <a:sx n="72" d="100"/>
          <a:sy n="72" d="100"/>
        </p:scale>
        <p:origin x="1386" y="78"/>
      </p:cViewPr>
      <p:guideLst>
        <p:guide orient="horz" pos="2205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12" Type="http://schemas.openxmlformats.org/officeDocument/2006/relationships/font" Target="fonts/font5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font" Target="fonts/font8.fntdata"/><Relationship Id="rId10" Type="http://schemas.openxmlformats.org/officeDocument/2006/relationships/font" Target="fonts/font3.fntdata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font" Target="fonts/font7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005BE2C0-1DE1-4B99-8220-252FC3825E7D}" type="datetimeFigureOut">
              <a:rPr lang="en-GB"/>
              <a:pPr>
                <a:defRPr/>
              </a:pPr>
              <a:t>20/01/2021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EDB173B7-0D03-43FA-A8FD-95238556372F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262366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D7105684-502E-438A-9F14-778C9C44432A}" type="datetimeFigureOut">
              <a:rPr lang="en-GB"/>
              <a:pPr>
                <a:defRPr/>
              </a:pPr>
              <a:t>20/01/2021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GB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424E0851-7C15-4DDD-BBFA-4821344A0999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3852001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5" Type="http://schemas.openxmlformats.org/officeDocument/2006/relationships/hyperlink" Target="https://www.twinkl.co.uk/resources/twinkl-life" TargetMode="External"/><Relationship Id="rId4" Type="http://schemas.openxmlformats.org/officeDocument/2006/relationships/image" Target="../media/image4.jp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Relationship Id="rId5" Type="http://schemas.openxmlformats.org/officeDocument/2006/relationships/hyperlink" Target="https://www.twinkl.co.uk/resources/twinkl-life" TargetMode="External"/><Relationship Id="rId4" Type="http://schemas.openxmlformats.org/officeDocument/2006/relationships/image" Target="../media/image7.jpg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91DEEA4D-6228-0748-9523-A00D1EC0FBE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ctangle 4">
            <a:hlinkClick r:id="rId5"/>
            <a:extLst>
              <a:ext uri="{FF2B5EF4-FFF2-40B4-BE49-F238E27FC236}">
                <a16:creationId xmlns:a16="http://schemas.microsoft.com/office/drawing/2014/main" id="{CF5D8707-5E63-EF45-9DCF-BAF3598866BE}"/>
              </a:ext>
            </a:extLst>
          </p:cNvPr>
          <p:cNvSpPr/>
          <p:nvPr userDrawn="1"/>
        </p:nvSpPr>
        <p:spPr>
          <a:xfrm>
            <a:off x="3995936" y="5517232"/>
            <a:ext cx="1152128" cy="67878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42876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large, bird&#10;&#10;Description automatically generated">
            <a:extLst>
              <a:ext uri="{FF2B5EF4-FFF2-40B4-BE49-F238E27FC236}">
                <a16:creationId xmlns:a16="http://schemas.microsoft.com/office/drawing/2014/main" id="{C12CB46D-4761-5A49-8526-A373A8F5423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267463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large, bird&#10;&#10;Description automatically generated">
            <a:extLst>
              <a:ext uri="{FF2B5EF4-FFF2-40B4-BE49-F238E27FC236}">
                <a16:creationId xmlns:a16="http://schemas.microsoft.com/office/drawing/2014/main" id="{E15AD764-1E0F-F14B-A79F-42B075B5E29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ounded Rectangle 2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92913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large, bird&#10;&#10;Description automatically generated">
            <a:extLst>
              <a:ext uri="{FF2B5EF4-FFF2-40B4-BE49-F238E27FC236}">
                <a16:creationId xmlns:a16="http://schemas.microsoft.com/office/drawing/2014/main" id="{FD64FF46-525C-B84A-93CE-598FE3485AB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ounded Rectangle 2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3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6287143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 descr="A close up&#10;&#10;Description automatically generated">
            <a:extLst>
              <a:ext uri="{FF2B5EF4-FFF2-40B4-BE49-F238E27FC236}">
                <a16:creationId xmlns:a16="http://schemas.microsoft.com/office/drawing/2014/main" id="{18825D91-4B5F-C247-82E6-E3AAA1350537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ctangle 4">
            <a:hlinkClick r:id="rId5"/>
            <a:extLst>
              <a:ext uri="{FF2B5EF4-FFF2-40B4-BE49-F238E27FC236}">
                <a16:creationId xmlns:a16="http://schemas.microsoft.com/office/drawing/2014/main" id="{BD35664F-A1C1-8B4F-9E5B-72D20F36952E}"/>
              </a:ext>
            </a:extLst>
          </p:cNvPr>
          <p:cNvSpPr/>
          <p:nvPr userDrawn="1"/>
        </p:nvSpPr>
        <p:spPr>
          <a:xfrm>
            <a:off x="3995936" y="3068960"/>
            <a:ext cx="1224136" cy="10081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16537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large, bird&#10;&#10;Description automatically generated">
            <a:extLst>
              <a:ext uri="{FF2B5EF4-FFF2-40B4-BE49-F238E27FC236}">
                <a16:creationId xmlns:a16="http://schemas.microsoft.com/office/drawing/2014/main" id="{8DE2BAF8-1F62-494E-9866-844CAF1864A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1132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blackWhite">
      <p:bgPr>
        <a:blipFill dpi="0" rotWithShape="0">
          <a:blip r:embed="rId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8" r:id="rId1"/>
    <p:sldLayoutId id="2147483759" r:id="rId2"/>
    <p:sldLayoutId id="2147483760" r:id="rId3"/>
    <p:sldLayoutId id="2147483761" r:id="rId4"/>
    <p:sldLayoutId id="2147483762" r:id="rId5"/>
    <p:sldLayoutId id="2147483756" r:id="rId6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40650" y="542925"/>
            <a:ext cx="863600" cy="865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ular Callout 5"/>
          <p:cNvSpPr/>
          <p:nvPr/>
        </p:nvSpPr>
        <p:spPr>
          <a:xfrm>
            <a:off x="2068513" y="1473200"/>
            <a:ext cx="2359025" cy="1655763"/>
          </a:xfrm>
          <a:prstGeom prst="wedgeRoundRectCallout">
            <a:avLst>
              <a:gd name="adj1" fmla="val -31703"/>
              <a:gd name="adj2" fmla="val 66589"/>
              <a:gd name="adj3" fmla="val 16667"/>
            </a:avLst>
          </a:prstGeom>
          <a:solidFill>
            <a:srgbClr val="FFFBFA"/>
          </a:solidFill>
          <a:ln w="28575">
            <a:solidFill>
              <a:srgbClr val="E8506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What are our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star qualities?</a:t>
            </a:r>
          </a:p>
        </p:txBody>
      </p:sp>
      <p:sp>
        <p:nvSpPr>
          <p:cNvPr id="7" name="Rounded Rectangular Callout 6"/>
          <p:cNvSpPr/>
          <p:nvPr/>
        </p:nvSpPr>
        <p:spPr>
          <a:xfrm>
            <a:off x="4716463" y="1473200"/>
            <a:ext cx="2376487" cy="1655763"/>
          </a:xfrm>
          <a:prstGeom prst="wedgeRoundRectCallout">
            <a:avLst>
              <a:gd name="adj1" fmla="val 31755"/>
              <a:gd name="adj2" fmla="val 65567"/>
              <a:gd name="adj3" fmla="val 16667"/>
            </a:avLst>
          </a:prstGeom>
          <a:solidFill>
            <a:srgbClr val="FFFBFA"/>
          </a:solidFill>
          <a:ln w="28575">
            <a:solidFill>
              <a:srgbClr val="2DB6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What star qualities would we like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to develop?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2633663" y="4706938"/>
            <a:ext cx="3876675" cy="809625"/>
          </a:xfrm>
          <a:prstGeom prst="roundRect">
            <a:avLst/>
          </a:prstGeom>
          <a:solidFill>
            <a:srgbClr val="F081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bg1"/>
                </a:solidFill>
              </a:rPr>
              <a:t>Share your thoughts with </a:t>
            </a:r>
            <a:br>
              <a:rPr lang="en-GB" b="1" dirty="0">
                <a:solidFill>
                  <a:schemeClr val="bg1"/>
                </a:solidFill>
              </a:rPr>
            </a:br>
            <a:r>
              <a:rPr lang="en-GB" b="1" dirty="0">
                <a:solidFill>
                  <a:schemeClr val="bg1"/>
                </a:solidFill>
              </a:rPr>
              <a:t>your friends.</a:t>
            </a:r>
          </a:p>
        </p:txBody>
      </p:sp>
      <p:pic>
        <p:nvPicPr>
          <p:cNvPr id="4" name="Picture 3" descr="A drawing of a cartoon character&#10;&#10;Description automatically generated">
            <a:extLst>
              <a:ext uri="{FF2B5EF4-FFF2-40B4-BE49-F238E27FC236}">
                <a16:creationId xmlns:a16="http://schemas.microsoft.com/office/drawing/2014/main" id="{51F45ABA-5714-AA40-8C05-DD59CE60F1CC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51779" y="2545359"/>
            <a:ext cx="1664641" cy="4193704"/>
          </a:xfrm>
          <a:prstGeom prst="rect">
            <a:avLst/>
          </a:prstGeom>
        </p:spPr>
      </p:pic>
      <p:pic>
        <p:nvPicPr>
          <p:cNvPr id="8" name="Picture 7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067C5E8C-23E4-9E4B-99F1-A752A23AE6F8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1864" y="2684695"/>
            <a:ext cx="1891904" cy="405436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dirty="0">
                <a:latin typeface="+mn-lt"/>
              </a:rPr>
              <a:t>What Is a Star Quality?</a:t>
            </a:r>
          </a:p>
        </p:txBody>
      </p:sp>
      <p:sp>
        <p:nvSpPr>
          <p:cNvPr id="15363" name="Rectangle 2"/>
          <p:cNvSpPr>
            <a:spLocks noChangeArrowheads="1"/>
          </p:cNvSpPr>
          <p:nvPr/>
        </p:nvSpPr>
        <p:spPr bwMode="auto">
          <a:xfrm>
            <a:off x="763588" y="1404938"/>
            <a:ext cx="76327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We are all unique and have lots of things which make us special, things that we are good at. This is exciting!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7" name="Pentagon 16"/>
          <p:cNvSpPr/>
          <p:nvPr/>
        </p:nvSpPr>
        <p:spPr>
          <a:xfrm>
            <a:off x="449263" y="2670175"/>
            <a:ext cx="5707062" cy="452438"/>
          </a:xfrm>
          <a:prstGeom prst="homePlate">
            <a:avLst/>
          </a:prstGeom>
          <a:solidFill>
            <a:srgbClr val="F081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tIns="108000" rIns="108000" bIns="108000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</a:rPr>
              <a:t>What might our star qualities be? We might be…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2232025" y="3535363"/>
            <a:ext cx="1720850" cy="519112"/>
          </a:xfrm>
          <a:prstGeom prst="roundRect">
            <a:avLst>
              <a:gd name="adj" fmla="val 12228"/>
            </a:avLst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b="1" dirty="0">
                <a:solidFill>
                  <a:schemeClr val="bg1"/>
                </a:solidFill>
              </a:rPr>
              <a:t>hard-working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752475" y="3535363"/>
            <a:ext cx="1296988" cy="519112"/>
          </a:xfrm>
          <a:prstGeom prst="roundRect">
            <a:avLst>
              <a:gd name="adj" fmla="val 12228"/>
            </a:avLst>
          </a:prstGeom>
          <a:solidFill>
            <a:srgbClr val="00A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b="1" dirty="0">
                <a:solidFill>
                  <a:schemeClr val="bg1"/>
                </a:solidFill>
              </a:rPr>
              <a:t>strong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5613400" y="3535363"/>
            <a:ext cx="1295400" cy="519112"/>
          </a:xfrm>
          <a:prstGeom prst="roundRect">
            <a:avLst>
              <a:gd name="adj" fmla="val 12228"/>
            </a:avLst>
          </a:prstGeom>
          <a:solidFill>
            <a:srgbClr val="7767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b="1" dirty="0">
                <a:solidFill>
                  <a:schemeClr val="bg1"/>
                </a:solidFill>
              </a:rPr>
              <a:t>generous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752475" y="4202113"/>
            <a:ext cx="1803400" cy="519112"/>
          </a:xfrm>
          <a:prstGeom prst="roundRect">
            <a:avLst>
              <a:gd name="adj" fmla="val 12228"/>
            </a:avLst>
          </a:prstGeom>
          <a:solidFill>
            <a:srgbClr val="E8506C"/>
          </a:solidFill>
          <a:ln>
            <a:solidFill>
              <a:srgbClr val="E8506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b="1" dirty="0">
                <a:solidFill>
                  <a:schemeClr val="bg1"/>
                </a:solidFill>
              </a:rPr>
              <a:t>a good listener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4135438" y="3535363"/>
            <a:ext cx="1295400" cy="519112"/>
          </a:xfrm>
          <a:prstGeom prst="roundRect">
            <a:avLst>
              <a:gd name="adj" fmla="val 12228"/>
            </a:avLst>
          </a:prstGeom>
          <a:solidFill>
            <a:srgbClr val="FA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b="1" dirty="0">
                <a:solidFill>
                  <a:schemeClr val="bg1"/>
                </a:solidFill>
              </a:rPr>
              <a:t>loyal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4197350" y="4202113"/>
            <a:ext cx="1295400" cy="519112"/>
          </a:xfrm>
          <a:prstGeom prst="roundRect">
            <a:avLst>
              <a:gd name="adj" fmla="val 12228"/>
            </a:avLst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b="1" dirty="0">
                <a:solidFill>
                  <a:schemeClr val="bg1"/>
                </a:solidFill>
              </a:rPr>
              <a:t>funny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2706688" y="4202113"/>
            <a:ext cx="1339850" cy="519112"/>
          </a:xfrm>
          <a:prstGeom prst="roundRect">
            <a:avLst>
              <a:gd name="adj" fmla="val 12228"/>
            </a:avLst>
          </a:prstGeom>
          <a:solidFill>
            <a:srgbClr val="00A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b="1" dirty="0">
                <a:solidFill>
                  <a:schemeClr val="bg1"/>
                </a:solidFill>
              </a:rPr>
              <a:t>thoughtful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2095500" y="5516563"/>
            <a:ext cx="1484313" cy="519112"/>
          </a:xfrm>
          <a:prstGeom prst="roundRect">
            <a:avLst>
              <a:gd name="adj" fmla="val 12228"/>
            </a:avLst>
          </a:prstGeom>
          <a:solidFill>
            <a:srgbClr val="7767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b="1" dirty="0">
                <a:solidFill>
                  <a:schemeClr val="bg1"/>
                </a:solidFill>
              </a:rPr>
              <a:t>responsible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5867400" y="4854575"/>
            <a:ext cx="1111250" cy="519113"/>
          </a:xfrm>
          <a:prstGeom prst="roundRect">
            <a:avLst>
              <a:gd name="adj" fmla="val 12228"/>
            </a:avLst>
          </a:prstGeom>
          <a:solidFill>
            <a:srgbClr val="E8506C"/>
          </a:solidFill>
          <a:ln>
            <a:solidFill>
              <a:srgbClr val="E8506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b="1" dirty="0">
                <a:solidFill>
                  <a:schemeClr val="bg1"/>
                </a:solidFill>
              </a:rPr>
              <a:t>loving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5645150" y="4202113"/>
            <a:ext cx="1295400" cy="519112"/>
          </a:xfrm>
          <a:prstGeom prst="roundRect">
            <a:avLst>
              <a:gd name="adj" fmla="val 12228"/>
            </a:avLst>
          </a:prstGeom>
          <a:solidFill>
            <a:srgbClr val="FA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b="1" dirty="0">
                <a:solidFill>
                  <a:schemeClr val="bg1"/>
                </a:solidFill>
              </a:rPr>
              <a:t>careful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768350" y="4854575"/>
            <a:ext cx="1203325" cy="519113"/>
          </a:xfrm>
          <a:prstGeom prst="roundRect">
            <a:avLst>
              <a:gd name="adj" fmla="val 12228"/>
            </a:avLst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b="1" dirty="0">
                <a:solidFill>
                  <a:schemeClr val="bg1"/>
                </a:solidFill>
              </a:rPr>
              <a:t>friendly 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7091363" y="3535363"/>
            <a:ext cx="1296987" cy="519112"/>
          </a:xfrm>
          <a:prstGeom prst="roundRect">
            <a:avLst>
              <a:gd name="adj" fmla="val 12228"/>
            </a:avLst>
          </a:prstGeom>
          <a:solidFill>
            <a:srgbClr val="00A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b="1" dirty="0">
                <a:solidFill>
                  <a:schemeClr val="bg1"/>
                </a:solidFill>
              </a:rPr>
              <a:t>honest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7092950" y="4854575"/>
            <a:ext cx="1295400" cy="519113"/>
          </a:xfrm>
          <a:prstGeom prst="roundRect">
            <a:avLst>
              <a:gd name="adj" fmla="val 12228"/>
            </a:avLst>
          </a:prstGeom>
          <a:solidFill>
            <a:srgbClr val="7767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b="1" dirty="0">
                <a:solidFill>
                  <a:schemeClr val="bg1"/>
                </a:solidFill>
              </a:rPr>
              <a:t>fair</a:t>
            </a:r>
          </a:p>
        </p:txBody>
      </p:sp>
      <p:sp>
        <p:nvSpPr>
          <p:cNvPr id="32" name="Rounded Rectangle 31"/>
          <p:cNvSpPr/>
          <p:nvPr/>
        </p:nvSpPr>
        <p:spPr>
          <a:xfrm>
            <a:off x="752475" y="5516563"/>
            <a:ext cx="1296988" cy="519112"/>
          </a:xfrm>
          <a:prstGeom prst="roundRect">
            <a:avLst>
              <a:gd name="adj" fmla="val 12228"/>
            </a:avLst>
          </a:prstGeom>
          <a:solidFill>
            <a:srgbClr val="E8506C"/>
          </a:solidFill>
          <a:ln>
            <a:solidFill>
              <a:srgbClr val="E8506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b="1" dirty="0">
                <a:solidFill>
                  <a:schemeClr val="bg1"/>
                </a:solidFill>
              </a:rPr>
              <a:t>kind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2084388" y="4854575"/>
            <a:ext cx="1254125" cy="519113"/>
          </a:xfrm>
          <a:prstGeom prst="roundRect">
            <a:avLst>
              <a:gd name="adj" fmla="val 12228"/>
            </a:avLst>
          </a:prstGeom>
          <a:solidFill>
            <a:srgbClr val="FA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b="1" dirty="0">
                <a:solidFill>
                  <a:schemeClr val="bg1"/>
                </a:solidFill>
              </a:rPr>
              <a:t>respectful</a:t>
            </a:r>
          </a:p>
        </p:txBody>
      </p:sp>
      <p:sp>
        <p:nvSpPr>
          <p:cNvPr id="39" name="Rounded Rectangle 38"/>
          <p:cNvSpPr/>
          <p:nvPr/>
        </p:nvSpPr>
        <p:spPr>
          <a:xfrm>
            <a:off x="4681538" y="4854575"/>
            <a:ext cx="1073150" cy="519113"/>
          </a:xfrm>
          <a:prstGeom prst="roundRect">
            <a:avLst>
              <a:gd name="adj" fmla="val 12228"/>
            </a:avLst>
          </a:prstGeom>
          <a:solidFill>
            <a:srgbClr val="7767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b="1" dirty="0">
                <a:solidFill>
                  <a:schemeClr val="bg1"/>
                </a:solidFill>
              </a:rPr>
              <a:t>patient</a:t>
            </a:r>
          </a:p>
        </p:txBody>
      </p:sp>
      <p:sp>
        <p:nvSpPr>
          <p:cNvPr id="40" name="Rounded Rectangle 39"/>
          <p:cNvSpPr/>
          <p:nvPr/>
        </p:nvSpPr>
        <p:spPr>
          <a:xfrm>
            <a:off x="3451225" y="4854575"/>
            <a:ext cx="1116013" cy="519113"/>
          </a:xfrm>
          <a:prstGeom prst="roundRect">
            <a:avLst>
              <a:gd name="adj" fmla="val 12228"/>
            </a:avLst>
          </a:prstGeom>
          <a:solidFill>
            <a:srgbClr val="E850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b="1" dirty="0">
                <a:solidFill>
                  <a:schemeClr val="bg1"/>
                </a:solidFill>
              </a:rPr>
              <a:t>grateful</a:t>
            </a:r>
          </a:p>
        </p:txBody>
      </p:sp>
      <p:sp>
        <p:nvSpPr>
          <p:cNvPr id="42" name="Rounded Rectangle 41"/>
          <p:cNvSpPr/>
          <p:nvPr/>
        </p:nvSpPr>
        <p:spPr>
          <a:xfrm>
            <a:off x="5445125" y="5516563"/>
            <a:ext cx="1422400" cy="519112"/>
          </a:xfrm>
          <a:prstGeom prst="roundRect">
            <a:avLst>
              <a:gd name="adj" fmla="val 12228"/>
            </a:avLst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b="1" dirty="0">
                <a:solidFill>
                  <a:schemeClr val="bg1"/>
                </a:solidFill>
              </a:rPr>
              <a:t>supportive</a:t>
            </a:r>
          </a:p>
        </p:txBody>
      </p:sp>
      <p:sp>
        <p:nvSpPr>
          <p:cNvPr id="43" name="Rounded Rectangle 42"/>
          <p:cNvSpPr/>
          <p:nvPr/>
        </p:nvSpPr>
        <p:spPr>
          <a:xfrm>
            <a:off x="7091363" y="4202113"/>
            <a:ext cx="1296987" cy="519112"/>
          </a:xfrm>
          <a:prstGeom prst="roundRect">
            <a:avLst>
              <a:gd name="adj" fmla="val 12228"/>
            </a:avLst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b="1" dirty="0">
                <a:solidFill>
                  <a:schemeClr val="bg1"/>
                </a:solidFill>
              </a:rPr>
              <a:t>positive</a:t>
            </a:r>
          </a:p>
        </p:txBody>
      </p:sp>
      <p:sp>
        <p:nvSpPr>
          <p:cNvPr id="44" name="Rounded Rectangle 43"/>
          <p:cNvSpPr/>
          <p:nvPr/>
        </p:nvSpPr>
        <p:spPr>
          <a:xfrm>
            <a:off x="6970713" y="5516563"/>
            <a:ext cx="1417637" cy="519112"/>
          </a:xfrm>
          <a:prstGeom prst="roundRect">
            <a:avLst>
              <a:gd name="adj" fmla="val 12228"/>
            </a:avLst>
          </a:prstGeom>
          <a:solidFill>
            <a:srgbClr val="00A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b="1" dirty="0">
                <a:solidFill>
                  <a:schemeClr val="bg1"/>
                </a:solidFill>
              </a:rPr>
              <a:t>determined</a:t>
            </a:r>
          </a:p>
        </p:txBody>
      </p:sp>
      <p:sp>
        <p:nvSpPr>
          <p:cNvPr id="45" name="Rounded Rectangle 44"/>
          <p:cNvSpPr/>
          <p:nvPr/>
        </p:nvSpPr>
        <p:spPr>
          <a:xfrm>
            <a:off x="3706813" y="5516563"/>
            <a:ext cx="1568450" cy="519112"/>
          </a:xfrm>
          <a:prstGeom prst="roundRect">
            <a:avLst>
              <a:gd name="adj" fmla="val 12228"/>
            </a:avLst>
          </a:prstGeom>
          <a:solidFill>
            <a:srgbClr val="FA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b="1" dirty="0">
                <a:solidFill>
                  <a:schemeClr val="bg1"/>
                </a:solidFill>
              </a:rPr>
              <a:t>co-operative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-402252">
            <a:off x="6545263" y="1884363"/>
            <a:ext cx="1495425" cy="141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87" name="Whole Class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3325" y="542925"/>
            <a:ext cx="1238250" cy="865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 nodeType="clickPar">
                      <p:stCondLst>
                        <p:cond delay="indefinite"/>
                      </p:stCondLst>
                      <p:childTnLst>
                        <p:par>
                          <p:cTn id="7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 nodeType="clickPar">
                      <p:stCondLst>
                        <p:cond delay="indefinite"/>
                      </p:stCondLst>
                      <p:childTnLst>
                        <p:par>
                          <p:cTn id="8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 nodeType="clickPar">
                      <p:stCondLst>
                        <p:cond delay="indefinite"/>
                      </p:stCondLst>
                      <p:childTnLst>
                        <p:par>
                          <p:cTn id="9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 nodeType="clickPar">
                      <p:stCondLst>
                        <p:cond delay="indefinite"/>
                      </p:stCondLst>
                      <p:childTnLst>
                        <p:par>
                          <p:cTn id="9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 nodeType="clickPar">
                      <p:stCondLst>
                        <p:cond delay="indefinite"/>
                      </p:stCondLst>
                      <p:childTnLst>
                        <p:par>
                          <p:cTn id="10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 nodeType="clickPar">
                      <p:stCondLst>
                        <p:cond delay="indefinite"/>
                      </p:stCondLst>
                      <p:childTnLst>
                        <p:par>
                          <p:cTn id="10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 nodeType="clickPar">
                      <p:stCondLst>
                        <p:cond delay="indefinite"/>
                      </p:stCondLst>
                      <p:childTnLst>
                        <p:par>
                          <p:cTn id="1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 nodeType="clickPar">
                      <p:stCondLst>
                        <p:cond delay="indefinite"/>
                      </p:stCondLst>
                      <p:childTnLst>
                        <p:par>
                          <p:cTn id="1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/>
      <p:bldP spid="17" grpId="0" animBg="1"/>
      <p:bldP spid="18" grpId="0" animBg="1"/>
      <p:bldP spid="19" grpId="0" animBg="1"/>
      <p:bldP spid="20" grpId="0" animBg="1"/>
      <p:bldP spid="21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9" grpId="0" animBg="1"/>
      <p:bldP spid="40" grpId="0" animBg="1"/>
      <p:bldP spid="42" grpId="0" animBg="1"/>
      <p:bldP spid="43" grpId="0" animBg="1"/>
      <p:bldP spid="44" grpId="0" animBg="1"/>
      <p:bldP spid="4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755650" y="2114550"/>
            <a:ext cx="7632700" cy="4194175"/>
          </a:xfrm>
          <a:prstGeom prst="roundRect">
            <a:avLst>
              <a:gd name="adj" fmla="val 7645"/>
            </a:avLst>
          </a:prstGeom>
          <a:solidFill>
            <a:srgbClr val="F6BC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3420000" bIns="108000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Draw a picture of yourself showing your chosen star quality. Think about how people feel when you show this. Write or draw your ideas in the thought bubble.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pic>
        <p:nvPicPr>
          <p:cNvPr id="22531" name="Picture 17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704272">
            <a:off x="2759075" y="5573713"/>
            <a:ext cx="588963" cy="56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2" name="Title 1"/>
          <p:cNvSpPr>
            <a:spLocks noGrp="1"/>
          </p:cNvSpPr>
          <p:nvPr>
            <p:ph type="title"/>
          </p:nvPr>
        </p:nvSpPr>
        <p:spPr>
          <a:xfrm>
            <a:off x="461963" y="765175"/>
            <a:ext cx="8220075" cy="371475"/>
          </a:xfrm>
        </p:spPr>
        <p:txBody>
          <a:bodyPr/>
          <a:lstStyle/>
          <a:p>
            <a:pPr algn="ctr" eaLnBrk="1" hangingPunct="1"/>
            <a:r>
              <a:rPr lang="en-GB" altLang="en-US" dirty="0">
                <a:latin typeface="+mn-lt"/>
              </a:rPr>
              <a:t>My Star Qualities</a:t>
            </a:r>
          </a:p>
        </p:txBody>
      </p:sp>
      <p:sp>
        <p:nvSpPr>
          <p:cNvPr id="19460" name="Rectangle 3"/>
          <p:cNvSpPr>
            <a:spLocks noChangeArrowheads="1"/>
          </p:cNvSpPr>
          <p:nvPr/>
        </p:nvSpPr>
        <p:spPr bwMode="auto">
          <a:xfrm>
            <a:off x="755650" y="1438275"/>
            <a:ext cx="76327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Complete the </a:t>
            </a:r>
            <a:r>
              <a:rPr lang="en-GB" altLang="en-US" b="1" dirty="0">
                <a:solidFill>
                  <a:schemeClr val="tx1"/>
                </a:solidFill>
              </a:rPr>
              <a:t>My Star Qualities Activity Sheet</a:t>
            </a:r>
            <a:r>
              <a:rPr lang="en-GB" altLang="en-US" dirty="0">
                <a:solidFill>
                  <a:schemeClr val="tx1"/>
                </a:solidFill>
              </a:rPr>
              <a:t> to show one of your </a:t>
            </a:r>
            <a:br>
              <a:rPr lang="en-GB" altLang="en-US" dirty="0">
                <a:solidFill>
                  <a:schemeClr val="tx1"/>
                </a:solidFill>
              </a:rPr>
            </a:br>
            <a:r>
              <a:rPr lang="en-GB" altLang="en-US" dirty="0">
                <a:solidFill>
                  <a:schemeClr val="tx1"/>
                </a:solidFill>
              </a:rPr>
              <a:t>star qualities. </a:t>
            </a:r>
          </a:p>
        </p:txBody>
      </p:sp>
      <p:pic>
        <p:nvPicPr>
          <p:cNvPr id="22535" name="Individual Work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40650" y="542925"/>
            <a:ext cx="863600" cy="865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55875" y="3635375"/>
            <a:ext cx="1490663" cy="186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9" name="Picture 8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84652">
            <a:off x="4233863" y="3849688"/>
            <a:ext cx="588962" cy="56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0" name="Picture 1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625790">
            <a:off x="1200150" y="3984625"/>
            <a:ext cx="588963" cy="56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4CA80BDD-EBE9-DE46-9111-AA79093AB5FB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3461" y="4811111"/>
            <a:ext cx="1663596" cy="1497614"/>
          </a:xfrm>
          <a:prstGeom prst="rect">
            <a:avLst/>
          </a:prstGeom>
        </p:spPr>
      </p:pic>
      <p:pic>
        <p:nvPicPr>
          <p:cNvPr id="9" name="Picture 8" descr="A drawing of a cartoon character&#10;&#10;Description automatically generated">
            <a:extLst>
              <a:ext uri="{FF2B5EF4-FFF2-40B4-BE49-F238E27FC236}">
                <a16:creationId xmlns:a16="http://schemas.microsoft.com/office/drawing/2014/main" id="{6FF02E32-7C13-9741-A81A-27CAB0702A47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5066" y="4879476"/>
            <a:ext cx="1390405" cy="1357421"/>
          </a:xfrm>
          <a:prstGeom prst="rect">
            <a:avLst/>
          </a:prstGeom>
        </p:spPr>
      </p:pic>
      <p:pic>
        <p:nvPicPr>
          <p:cNvPr id="3" name="Picture 2" descr="Text&#10;&#10;Description automatically generated">
            <a:extLst>
              <a:ext uri="{FF2B5EF4-FFF2-40B4-BE49-F238E27FC236}">
                <a16:creationId xmlns:a16="http://schemas.microsoft.com/office/drawing/2014/main" id="{81733498-2CC4-384F-BA4F-D7417C9A83C9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6948" y="2276270"/>
            <a:ext cx="2772055" cy="39181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Custom 9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00A7E7"/>
      </a:accent1>
      <a:accent2>
        <a:srgbClr val="F0821A"/>
      </a:accent2>
      <a:accent3>
        <a:srgbClr val="8C368C"/>
      </a:accent3>
      <a:accent4>
        <a:srgbClr val="009640"/>
      </a:accent4>
      <a:accent5>
        <a:srgbClr val="31B7BC"/>
      </a:accent5>
      <a:accent6>
        <a:srgbClr val="F9B000"/>
      </a:accent6>
      <a:hlink>
        <a:srgbClr val="00B0F0"/>
      </a:hlink>
      <a:folHlink>
        <a:srgbClr val="777777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Lesson Presentation Template V3" id="{13A325FB-8903-44F8-B69F-3A8953959691}" vid="{DD43BEFA-AFEC-4BC2-902B-14247097349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1633</TotalTime>
  <Words>139</Words>
  <Application>Microsoft Office PowerPoint</Application>
  <PresentationFormat>On-screen Show (4:3)</PresentationFormat>
  <Paragraphs>33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Sassoon Infant Rg</vt:lpstr>
      <vt:lpstr>Tuffy-TTF</vt:lpstr>
      <vt:lpstr>Twinkl SemiBold</vt:lpstr>
      <vt:lpstr>Twinkl</vt:lpstr>
      <vt:lpstr>Arial</vt:lpstr>
      <vt:lpstr>Office Theme</vt:lpstr>
      <vt:lpstr>PowerPoint Presentation</vt:lpstr>
      <vt:lpstr>PowerPoint Presentation</vt:lpstr>
      <vt:lpstr>What Is a Star Quality?</vt:lpstr>
      <vt:lpstr>My Star Qualities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PSHE and Citizenship</dc:title>
  <dc:creator>Joseph Hayward</dc:creator>
  <cp:lastModifiedBy>Michael Roberts</cp:lastModifiedBy>
  <cp:revision>179</cp:revision>
  <dcterms:created xsi:type="dcterms:W3CDTF">2018-09-19T10:56:25Z</dcterms:created>
  <dcterms:modified xsi:type="dcterms:W3CDTF">2021-01-20T11:02:25Z</dcterms:modified>
</cp:coreProperties>
</file>